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4" r:id="rId1"/>
  </p:sldMasterIdLst>
  <p:notesMasterIdLst>
    <p:notesMasterId r:id="rId10"/>
  </p:notesMasterIdLst>
  <p:handoutMasterIdLst>
    <p:handoutMasterId r:id="rId11"/>
  </p:handoutMasterIdLst>
  <p:sldIdLst>
    <p:sldId id="260" r:id="rId2"/>
    <p:sldId id="265" r:id="rId3"/>
    <p:sldId id="264" r:id="rId4"/>
    <p:sldId id="262" r:id="rId5"/>
    <p:sldId id="256" r:id="rId6"/>
    <p:sldId id="266" r:id="rId7"/>
    <p:sldId id="261" r:id="rId8"/>
    <p:sldId id="258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3BBD"/>
    <a:srgbClr val="78BE20"/>
    <a:srgbClr val="307FE2"/>
    <a:srgbClr val="FF9E1B"/>
    <a:srgbClr val="008B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 autoAdjust="0"/>
    <p:restoredTop sz="94558" autoAdjust="0"/>
  </p:normalViewPr>
  <p:slideViewPr>
    <p:cSldViewPr snapToGrid="0" snapToObjects="1">
      <p:cViewPr varScale="1">
        <p:scale>
          <a:sx n="56" d="100"/>
          <a:sy n="56" d="100"/>
        </p:scale>
        <p:origin x="154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92895C-691A-284F-8FCF-9E4A2E270139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7067D9-B70F-E34C-B170-B3C37BDEC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783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BE6C8-4BEB-A640-B275-961477A4A746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3826A-4A2C-D943-811F-4CAAF5D76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57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873327-70FF-8548-828C-6C61B05A0323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420319-6AAB-CF46-ADD9-7448469B7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196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873327-70FF-8548-828C-6C61B05A0323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420319-6AAB-CF46-ADD9-7448469B7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498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873327-70FF-8548-828C-6C61B05A0323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420319-6AAB-CF46-ADD9-7448469B7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167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873327-70FF-8548-828C-6C61B05A0323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420319-6AAB-CF46-ADD9-7448469B7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138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873327-70FF-8548-828C-6C61B05A0323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420319-6AAB-CF46-ADD9-7448469B7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09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873327-70FF-8548-828C-6C61B05A0323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420319-6AAB-CF46-ADD9-7448469B7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91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873327-70FF-8548-828C-6C61B05A0323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420319-6AAB-CF46-ADD9-7448469B7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223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873327-70FF-8548-828C-6C61B05A0323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420319-6AAB-CF46-ADD9-7448469B7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862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873327-70FF-8548-828C-6C61B05A0323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420319-6AAB-CF46-ADD9-7448469B7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11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873327-70FF-8548-828C-6C61B05A0323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420319-6AAB-CF46-ADD9-7448469B7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646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873327-70FF-8548-828C-6C61B05A0323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420319-6AAB-CF46-ADD9-7448469B7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192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17486-BrandToolKit-POWERPOINT-P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760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8169" y="1121428"/>
            <a:ext cx="76527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Masters Psychology 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Externship/Internship Program</a:t>
            </a:r>
          </a:p>
          <a:p>
            <a:pPr algn="ctr"/>
            <a:endParaRPr lang="en-US" sz="4000" dirty="0" smtClean="0">
              <a:solidFill>
                <a:schemeClr val="bg1"/>
              </a:solidFill>
              <a:latin typeface="ITC Officina Sans Bold"/>
              <a:cs typeface="ITC Officina Sans Bold"/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Comprehensive </a:t>
            </a:r>
            <a:r>
              <a:rPr lang="en-US" sz="2800" b="1" dirty="0">
                <a:solidFill>
                  <a:schemeClr val="bg1"/>
                </a:solidFill>
              </a:rPr>
              <a:t>Clinical Child Track</a:t>
            </a:r>
            <a:endParaRPr lang="en-US" sz="2800" dirty="0">
              <a:solidFill>
                <a:schemeClr val="bg1"/>
              </a:solidFill>
              <a:latin typeface="ITC Officina Sans Bold"/>
              <a:cs typeface="ITC Officina Sans Bold"/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ITC Legacy Serif Book"/>
                <a:cs typeface="ITC Officina Sans Bold"/>
              </a:rPr>
              <a:t>2026</a:t>
            </a:r>
            <a:endParaRPr lang="en-US" sz="1600" dirty="0">
              <a:solidFill>
                <a:schemeClr val="bg1"/>
              </a:solidFill>
              <a:latin typeface="ITC Legacy Serif Book"/>
              <a:cs typeface="ITC Officina Sans Bold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ITC Legacy Serif Book"/>
                <a:cs typeface="ITC Officina Sans Bold"/>
              </a:rPr>
              <a:t>Erica Lee, Psy.D. and Eli Getzoff, Ph.D.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ITC Legacy Serif Book"/>
                <a:cs typeface="ITC Officina Sans Bold"/>
              </a:rPr>
              <a:t>Program Coordinators</a:t>
            </a:r>
          </a:p>
        </p:txBody>
      </p:sp>
    </p:spTree>
    <p:extLst>
      <p:ext uri="{BB962C8B-B14F-4D97-AF65-F5344CB8AC3E}">
        <p14:creationId xmlns:p14="http://schemas.microsoft.com/office/powerpoint/2010/main" val="424248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558E6-F229-4E68-BC5A-159023E83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a Nutshell…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E0237-D4A5-4F5A-9D8C-9182D6378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71334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Our program consists of a combination of outpatient </a:t>
            </a:r>
            <a:r>
              <a:rPr lang="en-US" dirty="0" smtClean="0"/>
              <a:t>initial consultations </a:t>
            </a:r>
            <a:r>
              <a:rPr lang="en-US" dirty="0"/>
              <a:t>and </a:t>
            </a:r>
            <a:r>
              <a:rPr lang="en-US" dirty="0" smtClean="0"/>
              <a:t>outpatient therapy </a:t>
            </a:r>
            <a:r>
              <a:rPr lang="en-US" dirty="0"/>
              <a:t>within a pediatric population!</a:t>
            </a:r>
          </a:p>
          <a:p>
            <a:endParaRPr lang="en-US" dirty="0"/>
          </a:p>
        </p:txBody>
      </p:sp>
      <p:pic>
        <p:nvPicPr>
          <p:cNvPr id="1026" name="Picture 2" descr="Individual and Family Therapy">
            <a:extLst>
              <a:ext uri="{FF2B5EF4-FFF2-40B4-BE49-F238E27FC236}">
                <a16:creationId xmlns:a16="http://schemas.microsoft.com/office/drawing/2014/main" id="{A4240512-0FAC-4C08-A549-3CF6E9FE8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57" y="3429000"/>
            <a:ext cx="333375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earning Assessment Center">
            <a:extLst>
              <a:ext uri="{FF2B5EF4-FFF2-40B4-BE49-F238E27FC236}">
                <a16:creationId xmlns:a16="http://schemas.microsoft.com/office/drawing/2014/main" id="{2DC6B1C4-16EB-40E9-A0FB-87D3869AF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414" y="3399459"/>
            <a:ext cx="3414823" cy="228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76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2D054-E9A1-4897-888F-37C56963C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Population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88828-788E-433D-AE06-869041F3C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13121"/>
            <a:ext cx="8229600" cy="4525963"/>
          </a:xfrm>
        </p:spPr>
        <p:txBody>
          <a:bodyPr/>
          <a:lstStyle/>
          <a:p>
            <a:r>
              <a:rPr lang="en-US" sz="2400" dirty="0"/>
              <a:t>Children from ages 4 years old to 18 years old</a:t>
            </a:r>
          </a:p>
          <a:p>
            <a:r>
              <a:rPr lang="en-US" sz="2400" dirty="0"/>
              <a:t>Diverse economic, ethnic, cultural, and environmental backgrounds</a:t>
            </a:r>
          </a:p>
          <a:p>
            <a:r>
              <a:rPr lang="en-US" sz="2400" dirty="0"/>
              <a:t>Presenting problems </a:t>
            </a:r>
            <a:r>
              <a:rPr lang="en-US" sz="2400" dirty="0" smtClean="0"/>
              <a:t>include…a little bit of everything! </a:t>
            </a:r>
            <a:endParaRPr lang="en-US" sz="2400" dirty="0"/>
          </a:p>
          <a:p>
            <a:pPr lvl="1"/>
            <a:r>
              <a:rPr lang="en-US" sz="2000" dirty="0"/>
              <a:t>Neurodevelopmental </a:t>
            </a:r>
            <a:r>
              <a:rPr lang="en-US" sz="2000" dirty="0" smtClean="0"/>
              <a:t>disorders (i.e. autism, ADHD)</a:t>
            </a:r>
            <a:endParaRPr lang="en-US" sz="2000" dirty="0"/>
          </a:p>
          <a:p>
            <a:pPr lvl="1"/>
            <a:r>
              <a:rPr lang="en-US" sz="2000" dirty="0"/>
              <a:t>Externalizing and internalizing </a:t>
            </a:r>
            <a:r>
              <a:rPr lang="en-US" sz="2000" dirty="0" smtClean="0"/>
              <a:t>issues (i.e. ODD, depression, anxiety)</a:t>
            </a:r>
            <a:endParaRPr lang="en-US" sz="2000" dirty="0"/>
          </a:p>
          <a:p>
            <a:pPr lvl="1"/>
            <a:r>
              <a:rPr lang="en-US" sz="2000" dirty="0"/>
              <a:t> Children exposed to adverse </a:t>
            </a:r>
            <a:r>
              <a:rPr lang="en-US" sz="2000" dirty="0" smtClean="0"/>
              <a:t>experiences</a:t>
            </a:r>
            <a:endParaRPr lang="en-US" sz="2000" dirty="0"/>
          </a:p>
          <a:p>
            <a:pPr lvl="1"/>
            <a:r>
              <a:rPr lang="en-US" sz="2000" dirty="0"/>
              <a:t>Academic problems</a:t>
            </a:r>
          </a:p>
          <a:p>
            <a:pPr lvl="1"/>
            <a:r>
              <a:rPr lang="en-US" sz="2000" dirty="0" smtClean="0"/>
              <a:t>Working with the family system</a:t>
            </a:r>
            <a:endParaRPr lang="en-US" sz="2000" dirty="0"/>
          </a:p>
          <a:p>
            <a:r>
              <a:rPr lang="en-US" sz="2400" dirty="0"/>
              <a:t>We do not typically see: eating disorders, substance abuse, and </a:t>
            </a:r>
            <a:r>
              <a:rPr lang="en-US" sz="2400" u="sng" dirty="0"/>
              <a:t>actively</a:t>
            </a:r>
            <a:r>
              <a:rPr lang="en-US" sz="2400" dirty="0"/>
              <a:t> suicidal cases</a:t>
            </a:r>
          </a:p>
          <a:p>
            <a:endParaRPr lang="en-US" dirty="0"/>
          </a:p>
        </p:txBody>
      </p:sp>
      <p:pic>
        <p:nvPicPr>
          <p:cNvPr id="2050" name="Picture 2" descr="Children Hands Images – Browse 3,891,698 Stock Photos, Vectors, and Video |  Adobe 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936" y="3748748"/>
            <a:ext cx="3194304" cy="10096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52669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1FEFF-02B1-4AB9-9144-2A68CECE2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609"/>
            <a:ext cx="8229600" cy="1143000"/>
          </a:xfrm>
        </p:spPr>
        <p:txBody>
          <a:bodyPr/>
          <a:lstStyle/>
          <a:p>
            <a:r>
              <a:rPr lang="en-US" dirty="0"/>
              <a:t>Clinical Work</a:t>
            </a:r>
            <a:br>
              <a:rPr lang="en-US" dirty="0"/>
            </a:br>
            <a:r>
              <a:rPr lang="en-US" u="sng" dirty="0"/>
              <a:t>Therapy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D4F70-93A2-4CE8-A4F1-EC32A4CF9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14856"/>
            <a:ext cx="8229600" cy="4525963"/>
          </a:xfrm>
        </p:spPr>
        <p:txBody>
          <a:bodyPr/>
          <a:lstStyle/>
          <a:p>
            <a:r>
              <a:rPr lang="en-US" sz="2000" dirty="0"/>
              <a:t>(As of right now) opportunities for in person and telehealth</a:t>
            </a:r>
          </a:p>
          <a:p>
            <a:r>
              <a:rPr lang="en-US" sz="2000" dirty="0"/>
              <a:t>You will be assigned a supervisor based on clinical interests</a:t>
            </a:r>
          </a:p>
          <a:p>
            <a:pPr lvl="1"/>
            <a:r>
              <a:rPr lang="en-US" sz="2000" dirty="0"/>
              <a:t>Most of our supervisors follow a Cognitive Behavioral approach, but each have their own area of expertise and </a:t>
            </a:r>
            <a:r>
              <a:rPr lang="en-US" sz="2000" dirty="0" smtClean="0"/>
              <a:t>experience and often integrate from other theoretical approaches</a:t>
            </a:r>
          </a:p>
          <a:p>
            <a:r>
              <a:rPr lang="en-US" sz="2000" dirty="0" smtClean="0"/>
              <a:t>Goal is to have a wide range of exposure to a variety of mental health issues related to children, with opportunities to gain experience in a specialized area of interest</a:t>
            </a:r>
          </a:p>
          <a:p>
            <a:r>
              <a:rPr lang="en-US" sz="2000" dirty="0" smtClean="0"/>
              <a:t>Will learn a variety of interventions individualized for the patient</a:t>
            </a:r>
          </a:p>
          <a:p>
            <a:r>
              <a:rPr lang="en-US" sz="2000" dirty="0" smtClean="0"/>
              <a:t>Patients typically meet with their clinician weekly or bi-weekly</a:t>
            </a:r>
          </a:p>
          <a:p>
            <a:r>
              <a:rPr lang="en-US" sz="2000" dirty="0" smtClean="0"/>
              <a:t>Externs can expect that their 3:00pm and 4:00pm time slots to be booked, with a minimum of 3-4 therapy patients during ramp up period and increasing during internship period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0924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3067" y="406654"/>
            <a:ext cx="8052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ITC Officina Sans Bold"/>
                <a:cs typeface="ITC Officina Sans Bold"/>
              </a:rPr>
              <a:t>Heading Goes Here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AED3CFE-B0C1-462D-BB0E-E302C8B8A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Supervision and Didactics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DFA3E9F-6E2A-44CC-AAF8-75A24B74F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8111"/>
            <a:ext cx="8229600" cy="4525963"/>
          </a:xfrm>
        </p:spPr>
        <p:txBody>
          <a:bodyPr/>
          <a:lstStyle/>
          <a:p>
            <a:r>
              <a:rPr lang="en-US" sz="2400" dirty="0"/>
              <a:t>Each extern will be assigned a primary therapy </a:t>
            </a:r>
            <a:r>
              <a:rPr lang="en-US" sz="2400" dirty="0" smtClean="0"/>
              <a:t>supervisor and guaranteed </a:t>
            </a:r>
            <a:r>
              <a:rPr lang="en-US" sz="2400" dirty="0"/>
              <a:t>as least one hour of individual supervision per </a:t>
            </a:r>
            <a:r>
              <a:rPr lang="en-US" sz="2400" dirty="0" smtClean="0"/>
              <a:t>week, with this increasing as your caseload increases</a:t>
            </a:r>
          </a:p>
          <a:p>
            <a:pPr marL="0" indent="0">
              <a:buNone/>
            </a:pPr>
            <a:endParaRPr lang="en-US" sz="2400" b="1" dirty="0"/>
          </a:p>
          <a:p>
            <a:r>
              <a:rPr lang="en-US" sz="2400" b="1" dirty="0" smtClean="0"/>
              <a:t>The </a:t>
            </a:r>
            <a:r>
              <a:rPr lang="en-US" sz="2400" b="1" dirty="0"/>
              <a:t>Pediatric Psychology Didactic (Friday 2:00pm)</a:t>
            </a:r>
          </a:p>
          <a:p>
            <a:pPr lvl="1"/>
            <a:r>
              <a:rPr lang="en-US" sz="2400" dirty="0"/>
              <a:t>Didactics are held weekly. Topics include issues in pediatric psychology, working in a hospital, professional and ethical issues, diversity, research, and other special topics. </a:t>
            </a:r>
          </a:p>
        </p:txBody>
      </p:sp>
    </p:spTree>
    <p:extLst>
      <p:ext uri="{BB962C8B-B14F-4D97-AF65-F5344CB8AC3E}">
        <p14:creationId xmlns:p14="http://schemas.microsoft.com/office/powerpoint/2010/main" val="242927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Didactics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0328"/>
            <a:ext cx="8229600" cy="4525963"/>
          </a:xfrm>
        </p:spPr>
        <p:txBody>
          <a:bodyPr/>
          <a:lstStyle/>
          <a:p>
            <a:r>
              <a:rPr lang="en-US" sz="2400" dirty="0" smtClean="0"/>
              <a:t>Due to the nature of our department, all trainees are welcome to other didactics and seminars within other specialty areas (i.e. neuropsychology, trauma, autism)</a:t>
            </a:r>
          </a:p>
          <a:p>
            <a:r>
              <a:rPr lang="en-US" sz="2400" b="1" dirty="0"/>
              <a:t>Assessment Seminar (Friday 1:00pm)</a:t>
            </a:r>
          </a:p>
          <a:p>
            <a:pPr lvl="1"/>
            <a:r>
              <a:rPr lang="en-US" sz="2400" dirty="0"/>
              <a:t>Each week, trainees present the relevant history of an assessment case to the group, as well as the results from their testing.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366" y="3755136"/>
            <a:ext cx="3326498" cy="187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761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65407-857E-6F4F-9FD6-EF03E7FC4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9F5B9-7BFA-F447-8E28-7816746A9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1223"/>
            <a:ext cx="8229600" cy="4736805"/>
          </a:xfrm>
        </p:spPr>
        <p:txBody>
          <a:bodyPr/>
          <a:lstStyle/>
          <a:p>
            <a:pPr lvl="0"/>
            <a:r>
              <a:rPr lang="en-US" sz="1800" dirty="0"/>
              <a:t>Year </a:t>
            </a:r>
            <a:r>
              <a:rPr lang="en-US" sz="1800" dirty="0" smtClean="0"/>
              <a:t>typically starts </a:t>
            </a:r>
            <a:r>
              <a:rPr lang="en-US" sz="1800" dirty="0"/>
              <a:t>from </a:t>
            </a:r>
            <a:r>
              <a:rPr lang="en-US" sz="1800" dirty="0" smtClean="0"/>
              <a:t>January </a:t>
            </a:r>
            <a:r>
              <a:rPr lang="en-US" sz="1800" dirty="0"/>
              <a:t>to </a:t>
            </a:r>
            <a:r>
              <a:rPr lang="en-US" sz="1800" dirty="0" smtClean="0"/>
              <a:t>December</a:t>
            </a:r>
            <a:endParaRPr lang="en-US" sz="1800" dirty="0"/>
          </a:p>
          <a:p>
            <a:pPr lvl="0"/>
            <a:r>
              <a:rPr lang="en-US" sz="1800" dirty="0" smtClean="0"/>
              <a:t>Parking </a:t>
            </a:r>
            <a:r>
              <a:rPr lang="en-US" sz="1800" dirty="0"/>
              <a:t>on campus is free. </a:t>
            </a:r>
          </a:p>
          <a:p>
            <a:pPr lvl="0"/>
            <a:r>
              <a:rPr lang="en-US" sz="1800" dirty="0"/>
              <a:t>Shared office with computers, sign out rooms for clinic work</a:t>
            </a:r>
          </a:p>
          <a:p>
            <a:pPr lvl="0"/>
            <a:r>
              <a:rPr lang="en-US" sz="1800" dirty="0"/>
              <a:t>Access to cafeteria &amp; refrigerator if you bring your own lunch/food</a:t>
            </a:r>
          </a:p>
          <a:p>
            <a:pPr lvl="0"/>
            <a:r>
              <a:rPr lang="en-US" sz="1800" dirty="0"/>
              <a:t>Hours are 8:30am-5:00pm </a:t>
            </a:r>
          </a:p>
          <a:p>
            <a:pPr lvl="1"/>
            <a:r>
              <a:rPr lang="en-US" sz="1800" dirty="0"/>
              <a:t>Externs may schedule clients outside of these required hours (e.g., 8:00am, 5:00pm or 6:00pm) as long as there is a licensed psychologist present. </a:t>
            </a:r>
          </a:p>
          <a:p>
            <a:pPr lvl="0"/>
            <a:r>
              <a:rPr lang="en-US" sz="1800" dirty="0"/>
              <a:t>Vacation: 6 major holidays </a:t>
            </a:r>
            <a:r>
              <a:rPr lang="en-US" sz="1800" dirty="0" smtClean="0"/>
              <a:t>the </a:t>
            </a:r>
            <a:r>
              <a:rPr lang="en-US" sz="1800" dirty="0"/>
              <a:t>hospital is </a:t>
            </a:r>
            <a:r>
              <a:rPr lang="en-US" sz="1800" dirty="0" smtClean="0"/>
              <a:t>closed, and you have off if it falls on your day.</a:t>
            </a:r>
            <a:endParaRPr lang="en-US" sz="1800" dirty="0"/>
          </a:p>
          <a:p>
            <a:pPr lvl="1"/>
            <a:r>
              <a:rPr lang="en-US" sz="1800" dirty="0" smtClean="0"/>
              <a:t>Externs </a:t>
            </a:r>
            <a:r>
              <a:rPr lang="en-US" sz="1800" dirty="0"/>
              <a:t>are also allotted an additional </a:t>
            </a:r>
            <a:r>
              <a:rPr lang="en-US" sz="1800" b="1" dirty="0"/>
              <a:t>5 vacation days</a:t>
            </a:r>
            <a:r>
              <a:rPr lang="en-US" sz="1800" dirty="0"/>
              <a:t> to use at their discretion. </a:t>
            </a:r>
          </a:p>
          <a:p>
            <a:pPr lvl="1"/>
            <a:r>
              <a:rPr lang="en-US" sz="1800" dirty="0" smtClean="0"/>
              <a:t>Additional days may be requested and used for sick days, conferences, etc. with supervisor permission.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0836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8194" y="1350685"/>
            <a:ext cx="48075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ITC Legacy Serif Book"/>
                <a:cs typeface="ITC Legacy Serif Book"/>
              </a:rPr>
              <a:t>For more information or questions, feel free to contact us at:</a:t>
            </a:r>
          </a:p>
          <a:p>
            <a:endParaRPr lang="en-US" dirty="0" smtClean="0">
              <a:latin typeface="ITC Legacy Serif Book"/>
              <a:cs typeface="ITC Legacy Serif Book"/>
            </a:endParaRPr>
          </a:p>
          <a:p>
            <a:r>
              <a:rPr lang="en-US" dirty="0" smtClean="0">
                <a:latin typeface="ITC Legacy Serif Book"/>
                <a:cs typeface="ITC Legacy Serif Book"/>
              </a:rPr>
              <a:t>Erica Lee, </a:t>
            </a:r>
            <a:r>
              <a:rPr lang="en-US" dirty="0" err="1" smtClean="0">
                <a:latin typeface="ITC Legacy Serif Book"/>
                <a:cs typeface="ITC Legacy Serif Book"/>
              </a:rPr>
              <a:t>PsyD</a:t>
            </a:r>
            <a:endParaRPr lang="en-US" dirty="0" smtClean="0">
              <a:latin typeface="ITC Legacy Serif Book"/>
              <a:cs typeface="ITC Legacy Serif Book"/>
            </a:endParaRPr>
          </a:p>
          <a:p>
            <a:r>
              <a:rPr lang="en-US" dirty="0" smtClean="0">
                <a:latin typeface="ITC Legacy Serif Book"/>
                <a:cs typeface="ITC Legacy Serif Book"/>
              </a:rPr>
              <a:t>E</a:t>
            </a:r>
            <a:r>
              <a:rPr lang="en-US" dirty="0">
                <a:latin typeface="ITC Legacy Serif Book"/>
                <a:cs typeface="ITC Legacy Serif Book"/>
              </a:rPr>
              <a:t>L</a:t>
            </a:r>
            <a:r>
              <a:rPr lang="en-US" dirty="0" smtClean="0">
                <a:latin typeface="ITC Legacy Serif Book"/>
                <a:cs typeface="ITC Legacy Serif Book"/>
              </a:rPr>
              <a:t>ee@mwph.org</a:t>
            </a:r>
          </a:p>
          <a:p>
            <a:endParaRPr lang="en-US" dirty="0">
              <a:latin typeface="ITC Legacy Serif Book"/>
              <a:cs typeface="ITC Legacy Serif Book"/>
            </a:endParaRPr>
          </a:p>
          <a:p>
            <a:r>
              <a:rPr lang="en-US" dirty="0" smtClean="0">
                <a:latin typeface="ITC Legacy Serif Book"/>
                <a:cs typeface="ITC Legacy Serif Book"/>
              </a:rPr>
              <a:t>Elizabeth </a:t>
            </a:r>
            <a:r>
              <a:rPr lang="en-US" dirty="0" err="1" smtClean="0">
                <a:latin typeface="ITC Legacy Serif Book"/>
                <a:cs typeface="ITC Legacy Serif Book"/>
              </a:rPr>
              <a:t>Getzoff</a:t>
            </a:r>
            <a:r>
              <a:rPr lang="en-US" dirty="0" smtClean="0">
                <a:latin typeface="ITC Legacy Serif Book"/>
                <a:cs typeface="ITC Legacy Serif Book"/>
              </a:rPr>
              <a:t>, PhD</a:t>
            </a:r>
          </a:p>
          <a:p>
            <a:r>
              <a:rPr lang="en-US" dirty="0" smtClean="0">
                <a:latin typeface="ITC Legacy Serif Book"/>
                <a:cs typeface="ITC Legacy Serif Book"/>
              </a:rPr>
              <a:t>Egetzoff@mwph.org</a:t>
            </a:r>
            <a:endParaRPr lang="en-US" dirty="0">
              <a:latin typeface="ITC Legacy Serif Book"/>
              <a:cs typeface="ITC Legacy Serif Book"/>
            </a:endParaRPr>
          </a:p>
          <a:p>
            <a:endParaRPr lang="en-US" dirty="0">
              <a:latin typeface="ITC Legacy Serif Book"/>
              <a:cs typeface="ITC Legacy Serif Boo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3541" y="576280"/>
            <a:ext cx="805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B95"/>
                </a:solidFill>
                <a:latin typeface="ITC Officina Sans Bold"/>
                <a:cs typeface="ITC Officina Sans Bold"/>
              </a:rPr>
              <a:t>Looking forward to meeting you!</a:t>
            </a:r>
            <a:endParaRPr lang="en-US" sz="2400" dirty="0">
              <a:solidFill>
                <a:srgbClr val="008B95"/>
              </a:solidFill>
              <a:latin typeface="ITC Officina Sans Bold"/>
              <a:cs typeface="ITC Officina Sans Bold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3541" y="5048017"/>
            <a:ext cx="73750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ITC Officina Sans Bold"/>
                <a:cs typeface="ITC Officina Sans Bold"/>
              </a:rPr>
              <a:t>https://www.mwph.org/health-services/behavioral-health/pediatric-psychology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025" y="1967074"/>
            <a:ext cx="2593063" cy="267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57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566</TotalTime>
  <Words>546</Words>
  <Application>Microsoft Office PowerPoint</Application>
  <PresentationFormat>On-screen Show (4:3)</PresentationFormat>
  <Paragraphs>56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ITC Legacy Serif Book</vt:lpstr>
      <vt:lpstr>ITC Officina Sans Bold</vt:lpstr>
      <vt:lpstr>Custom Design</vt:lpstr>
      <vt:lpstr>PowerPoint Presentation</vt:lpstr>
      <vt:lpstr>In a Nutshell…</vt:lpstr>
      <vt:lpstr>Our Population</vt:lpstr>
      <vt:lpstr>Clinical Work Therapy</vt:lpstr>
      <vt:lpstr>Supervision and Didactics</vt:lpstr>
      <vt:lpstr>Additional Didactics </vt:lpstr>
      <vt:lpstr>Logistics</vt:lpstr>
      <vt:lpstr>PowerPoint Presentation</vt:lpstr>
    </vt:vector>
  </TitlesOfParts>
  <Company>Graphcom Creative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Chelsea Schonhaut</dc:creator>
  <cp:lastModifiedBy>Lee, Erica</cp:lastModifiedBy>
  <cp:revision>56</cp:revision>
  <cp:lastPrinted>2015-11-11T18:46:10Z</cp:lastPrinted>
  <dcterms:created xsi:type="dcterms:W3CDTF">2015-11-11T16:58:58Z</dcterms:created>
  <dcterms:modified xsi:type="dcterms:W3CDTF">2025-09-23T13:40:04Z</dcterms:modified>
</cp:coreProperties>
</file>