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11"/>
  </p:notesMasterIdLst>
  <p:handoutMasterIdLst>
    <p:handoutMasterId r:id="rId12"/>
  </p:handoutMasterIdLst>
  <p:sldIdLst>
    <p:sldId id="260" r:id="rId2"/>
    <p:sldId id="265" r:id="rId3"/>
    <p:sldId id="264" r:id="rId4"/>
    <p:sldId id="262" r:id="rId5"/>
    <p:sldId id="263" r:id="rId6"/>
    <p:sldId id="256" r:id="rId7"/>
    <p:sldId id="266" r:id="rId8"/>
    <p:sldId id="261"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BBD"/>
    <a:srgbClr val="78BE20"/>
    <a:srgbClr val="307FE2"/>
    <a:srgbClr val="FF9E1B"/>
    <a:srgbClr val="008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558" autoAdjust="0"/>
  </p:normalViewPr>
  <p:slideViewPr>
    <p:cSldViewPr snapToGrid="0" snapToObjects="1">
      <p:cViewPr varScale="1">
        <p:scale>
          <a:sx n="56" d="100"/>
          <a:sy n="56" d="100"/>
        </p:scale>
        <p:origin x="15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2895C-691A-284F-8FCF-9E4A2E270139}" type="datetimeFigureOut">
              <a:rPr lang="en-US" smtClean="0"/>
              <a:t>9/23/2025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7067D9-B70F-E34C-B170-B3C37BDEC755}" type="slidenum">
              <a:rPr lang="en-US" smtClean="0"/>
              <a:t>‹#›</a:t>
            </a:fld>
            <a:endParaRPr lang="en-US"/>
          </a:p>
        </p:txBody>
      </p:sp>
    </p:spTree>
    <p:extLst>
      <p:ext uri="{BB962C8B-B14F-4D97-AF65-F5344CB8AC3E}">
        <p14:creationId xmlns:p14="http://schemas.microsoft.com/office/powerpoint/2010/main" val="254278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BE6C8-4BEB-A640-B275-961477A4A746}" type="datetimeFigureOut">
              <a:rPr lang="en-US" smtClean="0"/>
              <a:t>9/23/2025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3826A-4A2C-D943-811F-4CAAF5D766D0}" type="slidenum">
              <a:rPr lang="en-US" smtClean="0"/>
              <a:t>‹#›</a:t>
            </a:fld>
            <a:endParaRPr lang="en-US"/>
          </a:p>
        </p:txBody>
      </p:sp>
    </p:spTree>
    <p:extLst>
      <p:ext uri="{BB962C8B-B14F-4D97-AF65-F5344CB8AC3E}">
        <p14:creationId xmlns:p14="http://schemas.microsoft.com/office/powerpoint/2010/main" val="155605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65419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285449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271416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5341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154280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38319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255522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307486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365211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400064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873327-70FF-8548-828C-6C61B05A0323}" type="datetimeFigureOut">
              <a:rPr lang="en-US" smtClean="0"/>
              <a:t>9/23/2025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420319-6AAB-CF46-ADD9-7448469B7B70}" type="slidenum">
              <a:rPr lang="en-US" smtClean="0"/>
              <a:t>‹#›</a:t>
            </a:fld>
            <a:endParaRPr lang="en-US"/>
          </a:p>
        </p:txBody>
      </p:sp>
    </p:spTree>
    <p:extLst>
      <p:ext uri="{BB962C8B-B14F-4D97-AF65-F5344CB8AC3E}">
        <p14:creationId xmlns:p14="http://schemas.microsoft.com/office/powerpoint/2010/main" val="296919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217486-BrandToolKit-POWERPOINT-P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7607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indsay.gavin@mwph.org" TargetMode="Externa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8169" y="1121428"/>
            <a:ext cx="7652700" cy="2492990"/>
          </a:xfrm>
          <a:prstGeom prst="rect">
            <a:avLst/>
          </a:prstGeom>
          <a:noFill/>
        </p:spPr>
        <p:txBody>
          <a:bodyPr wrap="square" rtlCol="0">
            <a:spAutoFit/>
          </a:bodyPr>
          <a:lstStyle/>
          <a:p>
            <a:pPr algn="ctr"/>
            <a:r>
              <a:rPr lang="en-US" sz="4000" b="1" dirty="0">
                <a:solidFill>
                  <a:schemeClr val="bg1"/>
                </a:solidFill>
              </a:rPr>
              <a:t>Doctoral Psychology Externship</a:t>
            </a:r>
          </a:p>
          <a:p>
            <a:pPr algn="ctr"/>
            <a:endParaRPr lang="en-US" sz="4000" dirty="0">
              <a:solidFill>
                <a:schemeClr val="bg1"/>
              </a:solidFill>
              <a:latin typeface="ITC Officina Sans Bold"/>
              <a:cs typeface="ITC Officina Sans Bold"/>
            </a:endParaRPr>
          </a:p>
          <a:p>
            <a:pPr algn="ctr"/>
            <a:r>
              <a:rPr lang="en-US" sz="2800" b="1" dirty="0">
                <a:solidFill>
                  <a:schemeClr val="bg1"/>
                </a:solidFill>
              </a:rPr>
              <a:t>Trauma and Healing Track</a:t>
            </a:r>
            <a:endParaRPr lang="en-US" sz="2800" dirty="0">
              <a:solidFill>
                <a:schemeClr val="bg1"/>
              </a:solidFill>
              <a:latin typeface="ITC Officina Sans Bold"/>
              <a:cs typeface="ITC Officina Sans Bold"/>
            </a:endParaRPr>
          </a:p>
          <a:p>
            <a:pPr algn="ctr"/>
            <a:r>
              <a:rPr lang="en-US" sz="1600" dirty="0" smtClean="0">
                <a:solidFill>
                  <a:schemeClr val="bg1"/>
                </a:solidFill>
                <a:latin typeface="ITC Legacy Serif Book"/>
                <a:cs typeface="ITC Officina Sans Bold"/>
              </a:rPr>
              <a:t>2026- 2027</a:t>
            </a:r>
            <a:endParaRPr lang="en-US" sz="1600" dirty="0">
              <a:solidFill>
                <a:schemeClr val="bg1"/>
              </a:solidFill>
              <a:latin typeface="ITC Legacy Serif Book"/>
              <a:cs typeface="ITC Officina Sans Bold"/>
            </a:endParaRPr>
          </a:p>
          <a:p>
            <a:pPr algn="ctr"/>
            <a:r>
              <a:rPr lang="en-US" sz="1600" dirty="0">
                <a:solidFill>
                  <a:schemeClr val="bg1"/>
                </a:solidFill>
                <a:latin typeface="ITC Legacy Serif Book"/>
                <a:cs typeface="ITC Officina Sans Bold"/>
              </a:rPr>
              <a:t>Lindsay Gavin, Ph.D. </a:t>
            </a:r>
          </a:p>
          <a:p>
            <a:pPr algn="ctr"/>
            <a:r>
              <a:rPr lang="en-US" sz="1600" dirty="0">
                <a:solidFill>
                  <a:schemeClr val="bg1"/>
                </a:solidFill>
                <a:latin typeface="ITC Legacy Serif Book"/>
                <a:cs typeface="ITC Officina Sans Bold"/>
              </a:rPr>
              <a:t>Program Coordinator</a:t>
            </a:r>
          </a:p>
        </p:txBody>
      </p:sp>
    </p:spTree>
    <p:extLst>
      <p:ext uri="{BB962C8B-B14F-4D97-AF65-F5344CB8AC3E}">
        <p14:creationId xmlns:p14="http://schemas.microsoft.com/office/powerpoint/2010/main" val="424248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58E6-F229-4E68-BC5A-159023E83509}"/>
              </a:ext>
            </a:extLst>
          </p:cNvPr>
          <p:cNvSpPr>
            <a:spLocks noGrp="1"/>
          </p:cNvSpPr>
          <p:nvPr>
            <p:ph type="title"/>
          </p:nvPr>
        </p:nvSpPr>
        <p:spPr/>
        <p:txBody>
          <a:bodyPr/>
          <a:lstStyle/>
          <a:p>
            <a:r>
              <a:rPr lang="en-US" dirty="0"/>
              <a:t>In a Nutshell…</a:t>
            </a:r>
          </a:p>
        </p:txBody>
      </p:sp>
      <p:sp>
        <p:nvSpPr>
          <p:cNvPr id="3" name="Content Placeholder 2">
            <a:extLst>
              <a:ext uri="{FF2B5EF4-FFF2-40B4-BE49-F238E27FC236}">
                <a16:creationId xmlns:a16="http://schemas.microsoft.com/office/drawing/2014/main" id="{B36E0237-D4A5-4F5A-9D8C-9182D637899E}"/>
              </a:ext>
            </a:extLst>
          </p:cNvPr>
          <p:cNvSpPr>
            <a:spLocks noGrp="1"/>
          </p:cNvSpPr>
          <p:nvPr>
            <p:ph idx="1"/>
          </p:nvPr>
        </p:nvSpPr>
        <p:spPr>
          <a:xfrm>
            <a:off x="250166" y="1166018"/>
            <a:ext cx="8229600" cy="4525963"/>
          </a:xfrm>
        </p:spPr>
        <p:txBody>
          <a:bodyPr/>
          <a:lstStyle/>
          <a:p>
            <a:pPr marL="0" indent="0" algn="ctr">
              <a:buNone/>
            </a:pPr>
            <a:r>
              <a:rPr lang="en-US" dirty="0"/>
              <a:t>Our program consists of a combination of outpatient </a:t>
            </a:r>
            <a:r>
              <a:rPr lang="en-US" dirty="0" smtClean="0"/>
              <a:t>therapy, consultation, testing, and community outreach </a:t>
            </a:r>
            <a:r>
              <a:rPr lang="en-US" dirty="0"/>
              <a:t>within a pediatric </a:t>
            </a:r>
            <a:r>
              <a:rPr lang="en-US" dirty="0" smtClean="0"/>
              <a:t>population who have been impacted by trauma.</a:t>
            </a:r>
            <a:endParaRPr lang="en-US" dirty="0"/>
          </a:p>
          <a:p>
            <a:endParaRPr lang="en-US" dirty="0"/>
          </a:p>
        </p:txBody>
      </p:sp>
      <p:pic>
        <p:nvPicPr>
          <p:cNvPr id="1026" name="Picture 2" descr="Individual and Family Therapy">
            <a:extLst>
              <a:ext uri="{FF2B5EF4-FFF2-40B4-BE49-F238E27FC236}">
                <a16:creationId xmlns:a16="http://schemas.microsoft.com/office/drawing/2014/main" id="{A4240512-0FAC-4C08-A549-3CF6E9FE8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57" y="3429000"/>
            <a:ext cx="33337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127D33-39C1-4A54-853C-059FC48617BE}"/>
              </a:ext>
            </a:extLst>
          </p:cNvPr>
          <p:cNvPicPr/>
          <p:nvPr/>
        </p:nvPicPr>
        <p:blipFill>
          <a:blip r:embed="rId3"/>
          <a:stretch>
            <a:fillRect/>
          </a:stretch>
        </p:blipFill>
        <p:spPr>
          <a:xfrm>
            <a:off x="4803568" y="3428999"/>
            <a:ext cx="3105397" cy="2228851"/>
          </a:xfrm>
          <a:prstGeom prst="rect">
            <a:avLst/>
          </a:prstGeom>
        </p:spPr>
      </p:pic>
    </p:spTree>
    <p:extLst>
      <p:ext uri="{BB962C8B-B14F-4D97-AF65-F5344CB8AC3E}">
        <p14:creationId xmlns:p14="http://schemas.microsoft.com/office/powerpoint/2010/main" val="197476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D054-E9A1-4897-888F-37C56963C9F0}"/>
              </a:ext>
            </a:extLst>
          </p:cNvPr>
          <p:cNvSpPr>
            <a:spLocks noGrp="1"/>
          </p:cNvSpPr>
          <p:nvPr>
            <p:ph type="title"/>
          </p:nvPr>
        </p:nvSpPr>
        <p:spPr>
          <a:xfrm>
            <a:off x="457200" y="160923"/>
            <a:ext cx="8229600" cy="1143000"/>
          </a:xfrm>
        </p:spPr>
        <p:txBody>
          <a:bodyPr/>
          <a:lstStyle/>
          <a:p>
            <a:r>
              <a:rPr lang="en-US" dirty="0"/>
              <a:t>Our Population</a:t>
            </a:r>
          </a:p>
        </p:txBody>
      </p:sp>
      <p:sp>
        <p:nvSpPr>
          <p:cNvPr id="3" name="Content Placeholder 2">
            <a:extLst>
              <a:ext uri="{FF2B5EF4-FFF2-40B4-BE49-F238E27FC236}">
                <a16:creationId xmlns:a16="http://schemas.microsoft.com/office/drawing/2014/main" id="{E3088828-788E-433D-AE06-869041F3C916}"/>
              </a:ext>
            </a:extLst>
          </p:cNvPr>
          <p:cNvSpPr>
            <a:spLocks noGrp="1"/>
          </p:cNvSpPr>
          <p:nvPr>
            <p:ph idx="1"/>
          </p:nvPr>
        </p:nvSpPr>
        <p:spPr>
          <a:xfrm>
            <a:off x="457200" y="1028114"/>
            <a:ext cx="8229600" cy="4525963"/>
          </a:xfrm>
        </p:spPr>
        <p:txBody>
          <a:bodyPr/>
          <a:lstStyle/>
          <a:p>
            <a:r>
              <a:rPr lang="en-US" sz="2400" dirty="0"/>
              <a:t>Children from ages infants/toddlers to 18 years old</a:t>
            </a:r>
          </a:p>
          <a:p>
            <a:r>
              <a:rPr lang="en-US" sz="2400" dirty="0"/>
              <a:t>Diverse economic, ethnic, religious, cultural, and geographic backgrounds</a:t>
            </a:r>
          </a:p>
          <a:p>
            <a:r>
              <a:rPr lang="en-US" sz="2400" dirty="0"/>
              <a:t>Presenting issues include a primary focus on exposure to trauma and trauma symptoms, in addition to: </a:t>
            </a:r>
          </a:p>
          <a:p>
            <a:pPr lvl="1"/>
            <a:r>
              <a:rPr lang="en-US" sz="2000" dirty="0"/>
              <a:t>Neurodevelopmental disorders (i.e. autism, ADHD)</a:t>
            </a:r>
          </a:p>
          <a:p>
            <a:pPr lvl="1"/>
            <a:r>
              <a:rPr lang="en-US" sz="2000" dirty="0"/>
              <a:t>Externalizing and internalizing issues (i.e. depression, anxiety, self-harm, behavioral concerns)</a:t>
            </a:r>
          </a:p>
          <a:p>
            <a:pPr lvl="1"/>
            <a:r>
              <a:rPr lang="en-US" sz="2000" dirty="0"/>
              <a:t>Academic problems</a:t>
            </a:r>
          </a:p>
          <a:p>
            <a:pPr lvl="1"/>
            <a:r>
              <a:rPr lang="en-US" sz="2000" dirty="0"/>
              <a:t>Working with the family system</a:t>
            </a:r>
          </a:p>
          <a:p>
            <a:r>
              <a:rPr lang="en-US" sz="2400" dirty="0"/>
              <a:t>We do not typically see: eating disorders, substance abuse, and </a:t>
            </a:r>
            <a:r>
              <a:rPr lang="en-US" sz="2400" u="sng" dirty="0"/>
              <a:t>actively</a:t>
            </a:r>
            <a:r>
              <a:rPr lang="en-US" sz="2400" dirty="0"/>
              <a:t> suicidal cases – those cases will be referred to a higher level of care</a:t>
            </a:r>
          </a:p>
          <a:p>
            <a:endParaRPr lang="en-US" dirty="0"/>
          </a:p>
        </p:txBody>
      </p:sp>
    </p:spTree>
    <p:extLst>
      <p:ext uri="{BB962C8B-B14F-4D97-AF65-F5344CB8AC3E}">
        <p14:creationId xmlns:p14="http://schemas.microsoft.com/office/powerpoint/2010/main" val="152669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FEFF-02B1-4AB9-9144-2A68CECE26CB}"/>
              </a:ext>
            </a:extLst>
          </p:cNvPr>
          <p:cNvSpPr>
            <a:spLocks noGrp="1"/>
          </p:cNvSpPr>
          <p:nvPr>
            <p:ph type="title"/>
          </p:nvPr>
        </p:nvSpPr>
        <p:spPr>
          <a:xfrm>
            <a:off x="457200" y="160337"/>
            <a:ext cx="8229600" cy="1143000"/>
          </a:xfrm>
        </p:spPr>
        <p:txBody>
          <a:bodyPr/>
          <a:lstStyle/>
          <a:p>
            <a:r>
              <a:rPr lang="en-US" dirty="0"/>
              <a:t>Clinical Work: </a:t>
            </a:r>
            <a:r>
              <a:rPr lang="en-US" u="sng" dirty="0"/>
              <a:t>Therapy</a:t>
            </a:r>
          </a:p>
        </p:txBody>
      </p:sp>
      <p:sp>
        <p:nvSpPr>
          <p:cNvPr id="3" name="Content Placeholder 2">
            <a:extLst>
              <a:ext uri="{FF2B5EF4-FFF2-40B4-BE49-F238E27FC236}">
                <a16:creationId xmlns:a16="http://schemas.microsoft.com/office/drawing/2014/main" id="{B4FD4F70-93A2-4CE8-A4F1-EC32A4CF9CBE}"/>
              </a:ext>
            </a:extLst>
          </p:cNvPr>
          <p:cNvSpPr>
            <a:spLocks noGrp="1"/>
          </p:cNvSpPr>
          <p:nvPr>
            <p:ph idx="1"/>
          </p:nvPr>
        </p:nvSpPr>
        <p:spPr>
          <a:xfrm>
            <a:off x="457200" y="1166018"/>
            <a:ext cx="8229600" cy="4525963"/>
          </a:xfrm>
        </p:spPr>
        <p:txBody>
          <a:bodyPr/>
          <a:lstStyle/>
          <a:p>
            <a:r>
              <a:rPr lang="en-US" sz="2100" dirty="0"/>
              <a:t>(As of right now) opportunities for in person and telehealth</a:t>
            </a:r>
          </a:p>
          <a:p>
            <a:r>
              <a:rPr lang="en-US" sz="2100" dirty="0"/>
              <a:t>All supervisors are certified in Trauma-Focused Cognitive Behavioral Therapy (TF-CBT) in addition to being trained in other trauma intervention modalities (e.g. EMDR, ARC, ABC, CPP) which you will get exposure to your training year</a:t>
            </a:r>
          </a:p>
          <a:p>
            <a:r>
              <a:rPr lang="en-US" sz="2100" dirty="0"/>
              <a:t>Every student will get formally trained in a 2-3 full day training for TF-CBT via an outside training agency at the start of the externship year; this will be funded and paid for by our program</a:t>
            </a:r>
          </a:p>
          <a:p>
            <a:pPr lvl="1"/>
            <a:r>
              <a:rPr lang="en-US" sz="1700" dirty="0"/>
              <a:t>This foundational training will help you seek certification in TF-CBT in the future, if you are interested</a:t>
            </a:r>
          </a:p>
          <a:p>
            <a:r>
              <a:rPr lang="en-US" sz="2100" dirty="0"/>
              <a:t>Patients typically meet with their clinician weekly </a:t>
            </a:r>
          </a:p>
          <a:p>
            <a:r>
              <a:rPr lang="en-US" sz="2100" dirty="0"/>
              <a:t>Externs can expect that their 3:00pm and 4:00pm time slots to be booked weekly and to hold a minimum of </a:t>
            </a:r>
            <a:r>
              <a:rPr lang="en-US" sz="2100" dirty="0">
                <a:highlight>
                  <a:srgbClr val="FFFF00"/>
                </a:highlight>
              </a:rPr>
              <a:t>5-6 weekly patients</a:t>
            </a:r>
          </a:p>
        </p:txBody>
      </p:sp>
    </p:spTree>
    <p:extLst>
      <p:ext uri="{BB962C8B-B14F-4D97-AF65-F5344CB8AC3E}">
        <p14:creationId xmlns:p14="http://schemas.microsoft.com/office/powerpoint/2010/main" val="140924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5041-A04B-44FB-8D3E-65AC85C85E11}"/>
              </a:ext>
            </a:extLst>
          </p:cNvPr>
          <p:cNvSpPr>
            <a:spLocks noGrp="1"/>
          </p:cNvSpPr>
          <p:nvPr>
            <p:ph type="title"/>
          </p:nvPr>
        </p:nvSpPr>
        <p:spPr>
          <a:xfrm>
            <a:off x="457200" y="166254"/>
            <a:ext cx="8229600" cy="875093"/>
          </a:xfrm>
        </p:spPr>
        <p:txBody>
          <a:bodyPr/>
          <a:lstStyle/>
          <a:p>
            <a:r>
              <a:rPr lang="en-US" dirty="0"/>
              <a:t>Clinical Work: </a:t>
            </a:r>
            <a:r>
              <a:rPr lang="en-US" u="sng" dirty="0"/>
              <a:t>Assessment</a:t>
            </a:r>
          </a:p>
        </p:txBody>
      </p:sp>
      <p:sp>
        <p:nvSpPr>
          <p:cNvPr id="3" name="Content Placeholder 2">
            <a:extLst>
              <a:ext uri="{FF2B5EF4-FFF2-40B4-BE49-F238E27FC236}">
                <a16:creationId xmlns:a16="http://schemas.microsoft.com/office/drawing/2014/main" id="{29192D57-DC00-4FBC-A9E3-25022BE5E98E}"/>
              </a:ext>
            </a:extLst>
          </p:cNvPr>
          <p:cNvSpPr>
            <a:spLocks noGrp="1"/>
          </p:cNvSpPr>
          <p:nvPr>
            <p:ph idx="1"/>
          </p:nvPr>
        </p:nvSpPr>
        <p:spPr>
          <a:xfrm>
            <a:off x="457200" y="1161941"/>
            <a:ext cx="8229600" cy="4525963"/>
          </a:xfrm>
        </p:spPr>
        <p:txBody>
          <a:bodyPr/>
          <a:lstStyle/>
          <a:p>
            <a:pPr fontAlgn="base"/>
            <a:r>
              <a:rPr lang="en-US" sz="1800" dirty="0"/>
              <a:t>Externs will test </a:t>
            </a:r>
            <a:r>
              <a:rPr lang="en-US" sz="1800" dirty="0" smtClean="0"/>
              <a:t>at least </a:t>
            </a:r>
            <a:r>
              <a:rPr lang="en-US" sz="1800" dirty="0"/>
              <a:t>2 times per </a:t>
            </a:r>
            <a:r>
              <a:rPr lang="en-US" sz="1800" dirty="0" smtClean="0"/>
              <a:t>month</a:t>
            </a:r>
          </a:p>
          <a:p>
            <a:pPr lvl="1" fontAlgn="base"/>
            <a:r>
              <a:rPr lang="en-US" sz="1400" dirty="0" smtClean="0"/>
              <a:t>Changes to the schedule can be discussed </a:t>
            </a:r>
            <a:r>
              <a:rPr lang="en-US" sz="1400" dirty="0" smtClean="0"/>
              <a:t>during the interview</a:t>
            </a:r>
            <a:endParaRPr lang="en-US" sz="1400" dirty="0"/>
          </a:p>
          <a:p>
            <a:pPr fontAlgn="base"/>
            <a:r>
              <a:rPr lang="en-US" sz="1800" dirty="0"/>
              <a:t>Primary reasons for referral include:</a:t>
            </a:r>
          </a:p>
          <a:p>
            <a:pPr lvl="1" fontAlgn="base"/>
            <a:r>
              <a:rPr lang="en-US" sz="1600" dirty="0"/>
              <a:t>Social, emotional and behavioral functioning </a:t>
            </a:r>
          </a:p>
          <a:p>
            <a:pPr lvl="1" fontAlgn="base"/>
            <a:r>
              <a:rPr lang="en-US" sz="1600" dirty="0"/>
              <a:t>Adaptive functioning/Intellectual functioning/Autism</a:t>
            </a:r>
          </a:p>
          <a:p>
            <a:pPr lvl="1" fontAlgn="base"/>
            <a:r>
              <a:rPr lang="en-US" sz="1600" dirty="0"/>
              <a:t>Attention/concentration/Hyperactivity concerns</a:t>
            </a:r>
          </a:p>
          <a:p>
            <a:pPr lvl="1" fontAlgn="base"/>
            <a:r>
              <a:rPr lang="en-US" sz="1600" dirty="0"/>
              <a:t>Academic skills</a:t>
            </a:r>
          </a:p>
          <a:p>
            <a:pPr lvl="1" fontAlgn="base"/>
            <a:r>
              <a:rPr lang="en-US" sz="1600" dirty="0"/>
              <a:t>Of course, trauma history in present in all cases</a:t>
            </a:r>
          </a:p>
          <a:p>
            <a:pPr fontAlgn="base"/>
            <a:r>
              <a:rPr lang="en-US" sz="1800" dirty="0"/>
              <a:t>All batteries include cognitive testing, academic testing (if needed), executive functioning testing, social-emotional/behavior measures (parent, self, and teacher reports) and trauma measures; autism testing is often included based on referral questions</a:t>
            </a:r>
          </a:p>
          <a:p>
            <a:pPr fontAlgn="base"/>
            <a:r>
              <a:rPr lang="en-US" sz="1800" dirty="0"/>
              <a:t>Students are involved in the entire assessment process from administration, scoring/interpretation/report writing, and giving feedback to families</a:t>
            </a:r>
          </a:p>
          <a:p>
            <a:pPr fontAlgn="base"/>
            <a:r>
              <a:rPr lang="en-US" sz="1800" dirty="0"/>
              <a:t>Students will be given feedback via live supervision through one-way mirrors</a:t>
            </a:r>
          </a:p>
          <a:p>
            <a:pPr fontAlgn="base"/>
            <a:r>
              <a:rPr lang="en-US" sz="1800" dirty="0"/>
              <a:t>Students will have the opportunity to learn how to test via iPad administration</a:t>
            </a:r>
          </a:p>
          <a:p>
            <a:endParaRPr lang="en-US" dirty="0"/>
          </a:p>
        </p:txBody>
      </p:sp>
      <p:pic>
        <p:nvPicPr>
          <p:cNvPr id="1026" name="Picture 2" descr="Jest: Simplifying JavaScript Testing | by Pranav Tanpure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485" y="1315114"/>
            <a:ext cx="2272932" cy="159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92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3067" y="406654"/>
            <a:ext cx="8052968" cy="769441"/>
          </a:xfrm>
          <a:prstGeom prst="rect">
            <a:avLst/>
          </a:prstGeom>
          <a:noFill/>
        </p:spPr>
        <p:txBody>
          <a:bodyPr wrap="square" rtlCol="0">
            <a:spAutoFit/>
          </a:bodyPr>
          <a:lstStyle/>
          <a:p>
            <a:r>
              <a:rPr lang="en-US" sz="4400" dirty="0">
                <a:solidFill>
                  <a:schemeClr val="bg1"/>
                </a:solidFill>
                <a:latin typeface="ITC Officina Sans Bold"/>
                <a:cs typeface="ITC Officina Sans Bold"/>
              </a:rPr>
              <a:t>Heading Goes Here</a:t>
            </a:r>
          </a:p>
        </p:txBody>
      </p:sp>
      <p:sp>
        <p:nvSpPr>
          <p:cNvPr id="6" name="Title 5">
            <a:extLst>
              <a:ext uri="{FF2B5EF4-FFF2-40B4-BE49-F238E27FC236}">
                <a16:creationId xmlns:a16="http://schemas.microsoft.com/office/drawing/2014/main" id="{7AED3CFE-B0C1-462D-BB0E-E302C8B8ADCF}"/>
              </a:ext>
            </a:extLst>
          </p:cNvPr>
          <p:cNvSpPr>
            <a:spLocks noGrp="1"/>
          </p:cNvSpPr>
          <p:nvPr>
            <p:ph type="title"/>
          </p:nvPr>
        </p:nvSpPr>
        <p:spPr/>
        <p:txBody>
          <a:bodyPr/>
          <a:lstStyle/>
          <a:p>
            <a:r>
              <a:rPr lang="en-US" dirty="0"/>
              <a:t>Supervision and Didactics</a:t>
            </a:r>
          </a:p>
        </p:txBody>
      </p:sp>
      <p:sp>
        <p:nvSpPr>
          <p:cNvPr id="7" name="Content Placeholder 6">
            <a:extLst>
              <a:ext uri="{FF2B5EF4-FFF2-40B4-BE49-F238E27FC236}">
                <a16:creationId xmlns:a16="http://schemas.microsoft.com/office/drawing/2014/main" id="{DDFA3E9F-6E2A-44CC-AAF8-75A24B74F9C7}"/>
              </a:ext>
            </a:extLst>
          </p:cNvPr>
          <p:cNvSpPr>
            <a:spLocks noGrp="1"/>
          </p:cNvSpPr>
          <p:nvPr>
            <p:ph idx="1"/>
          </p:nvPr>
        </p:nvSpPr>
        <p:spPr>
          <a:xfrm>
            <a:off x="521333" y="987477"/>
            <a:ext cx="8229600" cy="4525963"/>
          </a:xfrm>
        </p:spPr>
        <p:txBody>
          <a:bodyPr/>
          <a:lstStyle/>
          <a:p>
            <a:r>
              <a:rPr lang="en-US" sz="2400" dirty="0"/>
              <a:t>Each extern will be assigned a primary therapy and testing supervisor (may be the same person or 2 different people) and guaranteed as least 1 hour of individual supervision per week</a:t>
            </a:r>
            <a:endParaRPr lang="en-US" sz="2400" b="1" dirty="0"/>
          </a:p>
          <a:p>
            <a:r>
              <a:rPr lang="en-US" sz="2400" b="1" dirty="0"/>
              <a:t>Group Supervision, Testing Seminar and Didactics</a:t>
            </a:r>
          </a:p>
          <a:p>
            <a:pPr lvl="1"/>
            <a:r>
              <a:rPr lang="en-US" sz="2400" dirty="0"/>
              <a:t>Each week, trauma externs will participate in a weekly group meeting together with the other trauma externs and all of the trauma faculty. Meetings will either focus on consultation of trauma therapy cases (group supervision), presentation of trauma evaluation cases (testing seminar), or didactics in topics specific to trauma (e.g., Dissociation, Medical Trauma, Working with Foster Care Youth, etc.)</a:t>
            </a:r>
          </a:p>
        </p:txBody>
      </p:sp>
    </p:spTree>
    <p:extLst>
      <p:ext uri="{BB962C8B-B14F-4D97-AF65-F5344CB8AC3E}">
        <p14:creationId xmlns:p14="http://schemas.microsoft.com/office/powerpoint/2010/main" val="242927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Didactics </a:t>
            </a:r>
          </a:p>
        </p:txBody>
      </p:sp>
      <p:sp>
        <p:nvSpPr>
          <p:cNvPr id="3" name="Content Placeholder 2"/>
          <p:cNvSpPr>
            <a:spLocks noGrp="1"/>
          </p:cNvSpPr>
          <p:nvPr>
            <p:ph idx="1"/>
          </p:nvPr>
        </p:nvSpPr>
        <p:spPr>
          <a:xfrm>
            <a:off x="457200" y="1275093"/>
            <a:ext cx="8229600" cy="4525963"/>
          </a:xfrm>
        </p:spPr>
        <p:txBody>
          <a:bodyPr/>
          <a:lstStyle/>
          <a:p>
            <a:r>
              <a:rPr lang="en-US" dirty="0"/>
              <a:t>Due to the nature of our department, all trainees are welcome to other didactics and seminars within other specialty areas (i.e. neuropsychology, outpatient, autism)</a:t>
            </a:r>
          </a:p>
        </p:txBody>
      </p:sp>
      <p:pic>
        <p:nvPicPr>
          <p:cNvPr id="4" name="Picture 3"/>
          <p:cNvPicPr>
            <a:picLocks noChangeAspect="1"/>
          </p:cNvPicPr>
          <p:nvPr/>
        </p:nvPicPr>
        <p:blipFill>
          <a:blip r:embed="rId2"/>
          <a:stretch>
            <a:fillRect/>
          </a:stretch>
        </p:blipFill>
        <p:spPr>
          <a:xfrm>
            <a:off x="2702277" y="3726782"/>
            <a:ext cx="3735099" cy="2100993"/>
          </a:xfrm>
          <a:prstGeom prst="rect">
            <a:avLst/>
          </a:prstGeom>
        </p:spPr>
      </p:pic>
    </p:spTree>
    <p:extLst>
      <p:ext uri="{BB962C8B-B14F-4D97-AF65-F5344CB8AC3E}">
        <p14:creationId xmlns:p14="http://schemas.microsoft.com/office/powerpoint/2010/main" val="69076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5407-857E-6F4F-9FD6-EF03E7FC444A}"/>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CFE9F5B9-7BFA-F447-8E28-7816746A98FF}"/>
              </a:ext>
            </a:extLst>
          </p:cNvPr>
          <p:cNvSpPr>
            <a:spLocks noGrp="1"/>
          </p:cNvSpPr>
          <p:nvPr>
            <p:ph idx="1"/>
          </p:nvPr>
        </p:nvSpPr>
        <p:spPr>
          <a:xfrm>
            <a:off x="457200" y="1281223"/>
            <a:ext cx="8229600" cy="4736805"/>
          </a:xfrm>
        </p:spPr>
        <p:txBody>
          <a:bodyPr/>
          <a:lstStyle/>
          <a:p>
            <a:pPr lvl="0"/>
            <a:r>
              <a:rPr lang="en-US" sz="1800" dirty="0"/>
              <a:t>Year typically starts from beginning of July to end of June</a:t>
            </a:r>
          </a:p>
          <a:p>
            <a:pPr lvl="0"/>
            <a:r>
              <a:rPr lang="en-US" sz="1800" dirty="0"/>
              <a:t>Orientation is usually last Friday in June</a:t>
            </a:r>
          </a:p>
          <a:p>
            <a:pPr lvl="0"/>
            <a:r>
              <a:rPr lang="en-US" sz="1800" dirty="0"/>
              <a:t>There will be one shared day for all trauma externs and your second day can be based on your schedule</a:t>
            </a:r>
          </a:p>
          <a:p>
            <a:pPr lvl="0"/>
            <a:r>
              <a:rPr lang="en-US" sz="1800" dirty="0"/>
              <a:t>Parking on campus is free</a:t>
            </a:r>
          </a:p>
          <a:p>
            <a:pPr lvl="0"/>
            <a:r>
              <a:rPr lang="en-US" sz="1800" dirty="0"/>
              <a:t>Shared extern office with computers, sign out rooms for clinic work</a:t>
            </a:r>
          </a:p>
          <a:p>
            <a:pPr lvl="0"/>
            <a:r>
              <a:rPr lang="en-US" sz="1800" dirty="0"/>
              <a:t>Access to cafeteria &amp; refrigerator if you bring your own lunch/food</a:t>
            </a:r>
          </a:p>
          <a:p>
            <a:pPr lvl="0"/>
            <a:r>
              <a:rPr lang="en-US" sz="1800" dirty="0"/>
              <a:t>Hours are 8:30am-5:00pm </a:t>
            </a:r>
          </a:p>
          <a:p>
            <a:pPr lvl="1"/>
            <a:r>
              <a:rPr lang="en-US" sz="1800" dirty="0"/>
              <a:t>Externs may schedule clients outside of these required hours (e.g., 8:00am, 5:00pm or 6:00pm) as long as there is a licensed psychologist present</a:t>
            </a:r>
          </a:p>
          <a:p>
            <a:pPr lvl="0"/>
            <a:r>
              <a:rPr lang="en-US" sz="1800" dirty="0"/>
              <a:t>Vacation: 6 major holidays that hospital is closed</a:t>
            </a:r>
          </a:p>
          <a:p>
            <a:pPr lvl="1"/>
            <a:r>
              <a:rPr lang="en-US" sz="1800" dirty="0"/>
              <a:t>Externs are given the week between Christmas and New Year’s Eve off. Externs are also allotted an additional </a:t>
            </a:r>
            <a:r>
              <a:rPr lang="en-US" sz="1800" b="1" dirty="0"/>
              <a:t>5 vacation days</a:t>
            </a:r>
            <a:r>
              <a:rPr lang="en-US" sz="1800" dirty="0"/>
              <a:t> to use at their discretion</a:t>
            </a:r>
          </a:p>
          <a:p>
            <a:pPr lvl="1"/>
            <a:r>
              <a:rPr lang="en-US" sz="1800" dirty="0"/>
              <a:t>Additional days taken must be made up on another day  </a:t>
            </a:r>
          </a:p>
        </p:txBody>
      </p:sp>
    </p:spTree>
    <p:extLst>
      <p:ext uri="{BB962C8B-B14F-4D97-AF65-F5344CB8AC3E}">
        <p14:creationId xmlns:p14="http://schemas.microsoft.com/office/powerpoint/2010/main" val="100836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48194" y="1350685"/>
            <a:ext cx="4807592" cy="3970318"/>
          </a:xfrm>
          <a:prstGeom prst="rect">
            <a:avLst/>
          </a:prstGeom>
          <a:noFill/>
        </p:spPr>
        <p:txBody>
          <a:bodyPr wrap="square" rtlCol="0">
            <a:spAutoFit/>
          </a:bodyPr>
          <a:lstStyle/>
          <a:p>
            <a:r>
              <a:rPr lang="en-US" dirty="0">
                <a:cs typeface="ITC Legacy Serif Book"/>
              </a:rPr>
              <a:t>For more information or questions, feel free to contact me at:</a:t>
            </a:r>
          </a:p>
          <a:p>
            <a:endParaRPr lang="en-US" dirty="0">
              <a:cs typeface="ITC Legacy Serif Book"/>
            </a:endParaRPr>
          </a:p>
          <a:p>
            <a:r>
              <a:rPr lang="en-US" dirty="0">
                <a:cs typeface="ITC Legacy Serif Book"/>
              </a:rPr>
              <a:t>Lindsay Gavin, Ph.D.</a:t>
            </a:r>
          </a:p>
          <a:p>
            <a:r>
              <a:rPr lang="en-US" dirty="0">
                <a:cs typeface="ITC Legacy Serif Book"/>
              </a:rPr>
              <a:t>Licensed Psychologist</a:t>
            </a:r>
          </a:p>
          <a:p>
            <a:r>
              <a:rPr lang="en-US" dirty="0">
                <a:cs typeface="ITC Legacy Serif Book"/>
              </a:rPr>
              <a:t>Coordinator of the Trauma and Healing Program</a:t>
            </a:r>
          </a:p>
          <a:p>
            <a:r>
              <a:rPr lang="en-US" dirty="0">
                <a:cs typeface="ITC Legacy Serif Book"/>
                <a:hlinkClick r:id="rId3"/>
              </a:rPr>
              <a:t>Lindsay.gavin@mwph.org</a:t>
            </a:r>
            <a:endParaRPr lang="en-US" dirty="0">
              <a:cs typeface="ITC Legacy Serif Book"/>
            </a:endParaRPr>
          </a:p>
          <a:p>
            <a:r>
              <a:rPr lang="en-US" dirty="0" smtClean="0">
                <a:cs typeface="ITC Legacy Serif Book"/>
              </a:rPr>
              <a:t>410-578-5252</a:t>
            </a:r>
          </a:p>
          <a:p>
            <a:endParaRPr lang="en-US" dirty="0">
              <a:cs typeface="ITC Legacy Serif Book"/>
            </a:endParaRPr>
          </a:p>
          <a:p>
            <a:r>
              <a:rPr lang="en-US" dirty="0" smtClean="0">
                <a:cs typeface="ITC Legacy Serif Book"/>
              </a:rPr>
              <a:t>Please cc:</a:t>
            </a:r>
          </a:p>
          <a:p>
            <a:r>
              <a:rPr lang="en-US" dirty="0" smtClean="0">
                <a:cs typeface="ITC Legacy Serif Book"/>
              </a:rPr>
              <a:t>Erica </a:t>
            </a:r>
            <a:r>
              <a:rPr lang="en-US" dirty="0">
                <a:cs typeface="ITC Legacy Serif Book"/>
              </a:rPr>
              <a:t>Lee, </a:t>
            </a:r>
            <a:r>
              <a:rPr lang="en-US" dirty="0" err="1">
                <a:cs typeface="ITC Legacy Serif Book"/>
              </a:rPr>
              <a:t>PsyD</a:t>
            </a:r>
            <a:endParaRPr lang="en-US" dirty="0">
              <a:cs typeface="ITC Legacy Serif Book"/>
            </a:endParaRPr>
          </a:p>
          <a:p>
            <a:r>
              <a:rPr lang="en-US" dirty="0">
                <a:cs typeface="ITC Legacy Serif Book"/>
              </a:rPr>
              <a:t>ELee@mwph.org</a:t>
            </a:r>
          </a:p>
          <a:p>
            <a:endParaRPr lang="en-US" dirty="0">
              <a:latin typeface="ITC Legacy Serif Book"/>
              <a:cs typeface="ITC Legacy Serif Book"/>
            </a:endParaRPr>
          </a:p>
          <a:p>
            <a:endParaRPr lang="en-US" dirty="0">
              <a:latin typeface="ITC Legacy Serif Book"/>
              <a:cs typeface="ITC Legacy Serif Book"/>
            </a:endParaRPr>
          </a:p>
        </p:txBody>
      </p:sp>
      <p:sp>
        <p:nvSpPr>
          <p:cNvPr id="5" name="TextBox 4"/>
          <p:cNvSpPr txBox="1"/>
          <p:nvPr/>
        </p:nvSpPr>
        <p:spPr>
          <a:xfrm>
            <a:off x="783541" y="576280"/>
            <a:ext cx="8052968" cy="461665"/>
          </a:xfrm>
          <a:prstGeom prst="rect">
            <a:avLst/>
          </a:prstGeom>
          <a:noFill/>
        </p:spPr>
        <p:txBody>
          <a:bodyPr wrap="square" rtlCol="0">
            <a:spAutoFit/>
          </a:bodyPr>
          <a:lstStyle/>
          <a:p>
            <a:r>
              <a:rPr lang="en-US" sz="2400" dirty="0">
                <a:solidFill>
                  <a:srgbClr val="008B95"/>
                </a:solidFill>
                <a:latin typeface="ITC Officina Sans Bold"/>
                <a:cs typeface="ITC Officina Sans Bold"/>
              </a:rPr>
              <a:t>Looking forward to meeting you!</a:t>
            </a:r>
          </a:p>
        </p:txBody>
      </p:sp>
      <p:sp>
        <p:nvSpPr>
          <p:cNvPr id="11" name="TextBox 10"/>
          <p:cNvSpPr txBox="1"/>
          <p:nvPr/>
        </p:nvSpPr>
        <p:spPr>
          <a:xfrm>
            <a:off x="783541" y="5305614"/>
            <a:ext cx="7375083" cy="584775"/>
          </a:xfrm>
          <a:prstGeom prst="rect">
            <a:avLst/>
          </a:prstGeom>
          <a:noFill/>
        </p:spPr>
        <p:txBody>
          <a:bodyPr wrap="square" rtlCol="0">
            <a:spAutoFit/>
          </a:bodyPr>
          <a:lstStyle/>
          <a:p>
            <a:r>
              <a:rPr lang="en-US" sz="1600" dirty="0">
                <a:latin typeface="ITC Officina Sans Bold"/>
                <a:cs typeface="ITC Officina Sans Bold"/>
              </a:rPr>
              <a:t>https://www.mwph.org/health-services/behavioral-health/trauma-and-healing-program</a:t>
            </a:r>
          </a:p>
        </p:txBody>
      </p:sp>
      <p:pic>
        <p:nvPicPr>
          <p:cNvPr id="4" name="Picture 3"/>
          <p:cNvPicPr>
            <a:picLocks noChangeAspect="1"/>
          </p:cNvPicPr>
          <p:nvPr/>
        </p:nvPicPr>
        <p:blipFill>
          <a:blip r:embed="rId4"/>
          <a:stretch>
            <a:fillRect/>
          </a:stretch>
        </p:blipFill>
        <p:spPr>
          <a:xfrm>
            <a:off x="5855786" y="1471429"/>
            <a:ext cx="2593063" cy="2675220"/>
          </a:xfrm>
          <a:prstGeom prst="rect">
            <a:avLst/>
          </a:prstGeom>
        </p:spPr>
      </p:pic>
    </p:spTree>
    <p:extLst>
      <p:ext uri="{BB962C8B-B14F-4D97-AF65-F5344CB8AC3E}">
        <p14:creationId xmlns:p14="http://schemas.microsoft.com/office/powerpoint/2010/main" val="6565788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982</TotalTime>
  <Words>764</Words>
  <Application>Microsoft Office PowerPoint</Application>
  <PresentationFormat>On-screen Show (4:3)</PresentationFormat>
  <Paragraphs>69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ITC Legacy Serif Book</vt:lpstr>
      <vt:lpstr>ITC Officina Sans Bold</vt:lpstr>
      <vt:lpstr>Custom Design</vt:lpstr>
      <vt:lpstr>PowerPoint Presentation</vt:lpstr>
      <vt:lpstr>In a Nutshell…</vt:lpstr>
      <vt:lpstr>Our Population</vt:lpstr>
      <vt:lpstr>Clinical Work: Therapy</vt:lpstr>
      <vt:lpstr>Clinical Work: Assessment</vt:lpstr>
      <vt:lpstr>Supervision and Didactics</vt:lpstr>
      <vt:lpstr>Additional Didactics </vt:lpstr>
      <vt:lpstr>Logistics</vt:lpstr>
      <vt:lpstr>PowerPoint Presentation</vt:lpstr>
    </vt:vector>
  </TitlesOfParts>
  <Company>Graphcom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Schonhaut</dc:creator>
  <cp:lastModifiedBy>Lee, Erica</cp:lastModifiedBy>
  <cp:revision>60</cp:revision>
  <cp:lastPrinted>2015-11-11T18:46:10Z</cp:lastPrinted>
  <dcterms:created xsi:type="dcterms:W3CDTF">2015-11-11T16:58:58Z</dcterms:created>
  <dcterms:modified xsi:type="dcterms:W3CDTF">2025-09-23T13:49:18Z</dcterms:modified>
</cp:coreProperties>
</file>