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5" r:id="rId3"/>
    <p:sldId id="264" r:id="rId4"/>
    <p:sldId id="267" r:id="rId5"/>
    <p:sldId id="262" r:id="rId6"/>
    <p:sldId id="263" r:id="rId7"/>
    <p:sldId id="256" r:id="rId8"/>
    <p:sldId id="266" r:id="rId9"/>
    <p:sldId id="261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BBD"/>
    <a:srgbClr val="78BE20"/>
    <a:srgbClr val="307FE2"/>
    <a:srgbClr val="FF9E1B"/>
    <a:srgbClr val="00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558" autoAdjust="0"/>
  </p:normalViewPr>
  <p:slideViewPr>
    <p:cSldViewPr snapToGrid="0" snapToObjects="1">
      <p:cViewPr varScale="1">
        <p:scale>
          <a:sx n="56" d="100"/>
          <a:sy n="56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2895C-691A-284F-8FCF-9E4A2E27013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067D9-B70F-E34C-B170-B3C37BDE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E6C8-4BEB-A640-B275-961477A4A74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826A-4A2C-D943-811F-4CAAF5D7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3826A-4A2C-D943-811F-4CAAF5D766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7486-BrandToolKit-POWERPOINT-P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169" y="1121428"/>
            <a:ext cx="7652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Doctoral Psychology Externship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Integrated Diabetes Clinic &amp; Integrated Primary Care</a:t>
            </a:r>
            <a:endParaRPr lang="en-US" sz="4000" dirty="0" smtClean="0">
              <a:solidFill>
                <a:schemeClr val="bg1"/>
              </a:solidFill>
              <a:latin typeface="ITC Officina Sans Bold"/>
              <a:cs typeface="ITC Officina Sans Bold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ITC Legacy Serif Book"/>
              <a:cs typeface="ITC Officina Sans Bold"/>
            </a:endParaRPr>
          </a:p>
          <a:p>
            <a:pPr algn="ctr"/>
            <a:r>
              <a:rPr lang="en-US" sz="1600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2026</a:t>
            </a:r>
            <a:endParaRPr lang="en-US" sz="1600" dirty="0" smtClean="0">
              <a:solidFill>
                <a:schemeClr val="bg1"/>
              </a:solidFill>
              <a:latin typeface="ITC Legacy Serif Book"/>
              <a:cs typeface="ITC Officina Sans Bold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Bradley </a:t>
            </a:r>
            <a:r>
              <a:rPr lang="en-US" sz="1600" dirty="0" err="1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Schwimmer</a:t>
            </a:r>
            <a:r>
              <a:rPr lang="en-US" sz="1600" dirty="0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Psy.D</a:t>
            </a:r>
            <a:r>
              <a:rPr lang="en-US" sz="1600" dirty="0" smtClean="0">
                <a:solidFill>
                  <a:schemeClr val="bg1"/>
                </a:solidFill>
                <a:latin typeface="ITC Legacy Serif Book"/>
                <a:cs typeface="ITC Officina Sans Bold"/>
              </a:rPr>
              <a:t>.</a:t>
            </a:r>
            <a:endParaRPr lang="en-US" sz="1600" dirty="0">
              <a:solidFill>
                <a:schemeClr val="bg1"/>
              </a:solidFill>
              <a:latin typeface="ITC Legacy Serif Book"/>
              <a:cs typeface="ITC Officina Sans Bold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TC Legacy Serif Book"/>
                <a:cs typeface="ITC Officina Sans Bold"/>
              </a:rPr>
              <a:t>Erica Lee, Psy.D. and Eli Getzoff, Ph.D.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ITC Legacy Serif Book"/>
                <a:cs typeface="ITC Officina Sans Bold"/>
              </a:rPr>
              <a:t>Program Coordinators</a:t>
            </a:r>
          </a:p>
        </p:txBody>
      </p:sp>
    </p:spTree>
    <p:extLst>
      <p:ext uri="{BB962C8B-B14F-4D97-AF65-F5344CB8AC3E}">
        <p14:creationId xmlns:p14="http://schemas.microsoft.com/office/powerpoint/2010/main" val="4242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194" y="1350685"/>
            <a:ext cx="4807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TC Legacy Serif Book"/>
                <a:cs typeface="ITC Legacy Serif Book"/>
              </a:rPr>
              <a:t>For more information or questions, feel free to contact us at:</a:t>
            </a:r>
          </a:p>
          <a:p>
            <a:endParaRPr lang="en-US" dirty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Bradley </a:t>
            </a:r>
            <a:r>
              <a:rPr lang="en-US" dirty="0" err="1" smtClean="0">
                <a:latin typeface="ITC Legacy Serif Book"/>
                <a:cs typeface="ITC Legacy Serif Book"/>
              </a:rPr>
              <a:t>Schwimmer</a:t>
            </a:r>
            <a:r>
              <a:rPr lang="en-US" dirty="0" smtClean="0">
                <a:latin typeface="ITC Legacy Serif Book"/>
                <a:cs typeface="ITC Legacy Serif Book"/>
              </a:rPr>
              <a:t>, </a:t>
            </a:r>
            <a:r>
              <a:rPr lang="en-US" dirty="0" err="1" smtClean="0">
                <a:latin typeface="ITC Legacy Serif Book"/>
                <a:cs typeface="ITC Legacy Serif Book"/>
              </a:rPr>
              <a:t>PsyD</a:t>
            </a:r>
            <a:endParaRPr lang="en-US" dirty="0" smtClean="0">
              <a:latin typeface="ITC Legacy Serif Book"/>
              <a:cs typeface="ITC Legacy Serif Book"/>
            </a:endParaRPr>
          </a:p>
          <a:p>
            <a:r>
              <a:rPr lang="en-US" dirty="0">
                <a:latin typeface="ITC Legacy Serif Book"/>
                <a:cs typeface="ITC Legacy Serif Book"/>
              </a:rPr>
              <a:t>BSchwimmer@MWPH.ORG</a:t>
            </a:r>
            <a:endParaRPr lang="en-US" dirty="0" smtClean="0">
              <a:latin typeface="ITC Legacy Serif Book"/>
              <a:cs typeface="ITC Legacy Serif Book"/>
            </a:endParaRPr>
          </a:p>
          <a:p>
            <a:endParaRPr lang="en-US" dirty="0" smtClean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Erica Lee, </a:t>
            </a:r>
            <a:r>
              <a:rPr lang="en-US" dirty="0" err="1" smtClean="0">
                <a:latin typeface="ITC Legacy Serif Book"/>
                <a:cs typeface="ITC Legacy Serif Book"/>
              </a:rPr>
              <a:t>PsyD</a:t>
            </a:r>
            <a:endParaRPr lang="en-US" dirty="0" smtClean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ELee@mwph.org</a:t>
            </a:r>
          </a:p>
          <a:p>
            <a:endParaRPr lang="en-US" dirty="0">
              <a:latin typeface="ITC Legacy Serif Book"/>
              <a:cs typeface="ITC Legacy Serif Book"/>
            </a:endParaRPr>
          </a:p>
          <a:p>
            <a:r>
              <a:rPr lang="en-US" dirty="0" smtClean="0">
                <a:latin typeface="ITC Legacy Serif Book"/>
                <a:cs typeface="ITC Legacy Serif Book"/>
              </a:rPr>
              <a:t>Elizabeth </a:t>
            </a:r>
            <a:r>
              <a:rPr lang="en-US" dirty="0" err="1" smtClean="0">
                <a:latin typeface="ITC Legacy Serif Book"/>
                <a:cs typeface="ITC Legacy Serif Book"/>
              </a:rPr>
              <a:t>Getzoff</a:t>
            </a:r>
            <a:r>
              <a:rPr lang="en-US" dirty="0" smtClean="0">
                <a:latin typeface="ITC Legacy Serif Book"/>
                <a:cs typeface="ITC Legacy Serif Book"/>
              </a:rPr>
              <a:t>, PhD</a:t>
            </a:r>
          </a:p>
          <a:p>
            <a:r>
              <a:rPr lang="en-US" dirty="0" smtClean="0">
                <a:latin typeface="ITC Legacy Serif Book"/>
                <a:cs typeface="ITC Legacy Serif Book"/>
              </a:rPr>
              <a:t>Egetzoff@mwph.org</a:t>
            </a:r>
            <a:endParaRPr lang="en-US" dirty="0">
              <a:latin typeface="ITC Legacy Serif Book"/>
              <a:cs typeface="ITC Legacy Serif Book"/>
            </a:endParaRPr>
          </a:p>
          <a:p>
            <a:endParaRPr lang="en-US" dirty="0">
              <a:latin typeface="ITC Legacy Serif Book"/>
              <a:cs typeface="ITC Legacy Serif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541" y="576280"/>
            <a:ext cx="805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B95"/>
                </a:solidFill>
                <a:latin typeface="ITC Officina Sans Bold"/>
                <a:cs typeface="ITC Officina Sans Bold"/>
              </a:rPr>
              <a:t>Looking forward to meeting you!</a:t>
            </a:r>
            <a:endParaRPr lang="en-US" sz="2400" dirty="0">
              <a:solidFill>
                <a:srgbClr val="008B95"/>
              </a:solidFill>
              <a:latin typeface="ITC Officina Sans Bold"/>
              <a:cs typeface="ITC Officina Sans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41" y="5048017"/>
            <a:ext cx="737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TC Officina Sans Bold"/>
                <a:cs typeface="ITC Officina Sans Bold"/>
              </a:rPr>
              <a:t>https://www.mwph.org/health-services/behavioral-health/pediatric-psychology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25" y="1967074"/>
            <a:ext cx="2593063" cy="26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58E6-F229-4E68-BC5A-159023E8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237-D4A5-4F5A-9D8C-9182D637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74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externship track consists </a:t>
            </a:r>
            <a:r>
              <a:rPr lang="en-US" dirty="0"/>
              <a:t>of a combination of outpatient therapy and testing within a pediatric </a:t>
            </a:r>
            <a:r>
              <a:rPr lang="en-US" dirty="0" smtClean="0"/>
              <a:t>population, as well as consultation within a Diabetes and Primary Care Clinic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ndividual and Family Therapy">
            <a:extLst>
              <a:ext uri="{FF2B5EF4-FFF2-40B4-BE49-F238E27FC236}">
                <a16:creationId xmlns:a16="http://schemas.microsoft.com/office/drawing/2014/main" id="{A4240512-0FAC-4C08-A549-3CF6E9FE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7" y="3429000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054-E9A1-4897-888F-37C56963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8828-788E-433D-AE06-869041F3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3121"/>
            <a:ext cx="8229600" cy="4525963"/>
          </a:xfrm>
        </p:spPr>
        <p:txBody>
          <a:bodyPr/>
          <a:lstStyle/>
          <a:p>
            <a:r>
              <a:rPr lang="en-US" sz="2400" dirty="0"/>
              <a:t>Children from ages 4 years old to 18 years old</a:t>
            </a:r>
          </a:p>
          <a:p>
            <a:r>
              <a:rPr lang="en-US" sz="2400" dirty="0"/>
              <a:t>Diverse economic, ethnic, cultural, and environmental backgrounds</a:t>
            </a:r>
          </a:p>
          <a:p>
            <a:r>
              <a:rPr lang="en-US" sz="2400" dirty="0"/>
              <a:t>Presenting problems </a:t>
            </a:r>
            <a:r>
              <a:rPr lang="en-US" sz="2400" dirty="0" smtClean="0"/>
              <a:t>include…a little bit of everything! </a:t>
            </a:r>
            <a:endParaRPr lang="en-US" sz="2400" dirty="0"/>
          </a:p>
          <a:p>
            <a:pPr lvl="1"/>
            <a:r>
              <a:rPr lang="en-US" sz="2000" dirty="0"/>
              <a:t>Neurodevelopmental </a:t>
            </a:r>
            <a:r>
              <a:rPr lang="en-US" sz="2000" dirty="0" smtClean="0"/>
              <a:t>disorders (i.e. autism, ADHD)</a:t>
            </a:r>
            <a:endParaRPr lang="en-US" sz="2000" dirty="0"/>
          </a:p>
          <a:p>
            <a:pPr lvl="1"/>
            <a:r>
              <a:rPr lang="en-US" sz="2000" dirty="0"/>
              <a:t>Externalizing and internalizing </a:t>
            </a:r>
            <a:r>
              <a:rPr lang="en-US" sz="2000" dirty="0" smtClean="0"/>
              <a:t>issues (i.e. ODD, depression, anxiety)</a:t>
            </a:r>
            <a:endParaRPr lang="en-US" sz="2000" dirty="0"/>
          </a:p>
          <a:p>
            <a:pPr lvl="1"/>
            <a:r>
              <a:rPr lang="en-US" sz="2000" dirty="0"/>
              <a:t> Children exposed to adverse </a:t>
            </a:r>
            <a:r>
              <a:rPr lang="en-US" sz="2000" dirty="0" smtClean="0"/>
              <a:t>experiences</a:t>
            </a:r>
            <a:endParaRPr lang="en-US" sz="2000" dirty="0"/>
          </a:p>
          <a:p>
            <a:pPr lvl="1"/>
            <a:r>
              <a:rPr lang="en-US" sz="2000" dirty="0"/>
              <a:t>Academic problems</a:t>
            </a:r>
          </a:p>
          <a:p>
            <a:pPr lvl="1"/>
            <a:r>
              <a:rPr lang="en-US" sz="2000" dirty="0" smtClean="0"/>
              <a:t>Working with the family system</a:t>
            </a:r>
            <a:endParaRPr lang="en-US" sz="2000" dirty="0"/>
          </a:p>
          <a:p>
            <a:r>
              <a:rPr lang="en-US" sz="2400" dirty="0"/>
              <a:t>We do not typically see: eating disorders, substance abuse, and </a:t>
            </a:r>
            <a:r>
              <a:rPr lang="en-US" sz="2400" u="sng" dirty="0"/>
              <a:t>actively</a:t>
            </a:r>
            <a:r>
              <a:rPr lang="en-US" sz="2400" dirty="0"/>
              <a:t> suicidal cases</a:t>
            </a:r>
          </a:p>
          <a:p>
            <a:endParaRPr lang="en-US" dirty="0"/>
          </a:p>
        </p:txBody>
      </p:sp>
      <p:pic>
        <p:nvPicPr>
          <p:cNvPr id="2050" name="Picture 2" descr="Children Hands Images – Browse 3,891,698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6" y="3748748"/>
            <a:ext cx="3194304" cy="100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66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0"/>
            <a:ext cx="8229600" cy="1143000"/>
          </a:xfrm>
        </p:spPr>
        <p:txBody>
          <a:bodyPr/>
          <a:lstStyle/>
          <a:p>
            <a:r>
              <a:rPr lang="en-US" dirty="0" smtClean="0"/>
              <a:t>Integrated Diabetes Clinic &amp; Integrated Primary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380744"/>
            <a:ext cx="8229600" cy="4525963"/>
          </a:xfrm>
        </p:spPr>
        <p:txBody>
          <a:bodyPr/>
          <a:lstStyle/>
          <a:p>
            <a:r>
              <a:rPr lang="en-US" sz="2000" dirty="0" smtClean="0"/>
              <a:t>The extern(s) will be part of an integrated medical team in two distinct clinics: Diabetes &amp; Primary Care</a:t>
            </a:r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r>
              <a:rPr lang="en-US" sz="2000" dirty="0"/>
              <a:t>The extern </a:t>
            </a:r>
            <a:r>
              <a:rPr lang="en-US" sz="2000" dirty="0" smtClean="0"/>
              <a:t>is encouraged take </a:t>
            </a:r>
            <a:r>
              <a:rPr lang="en-US" sz="2000" dirty="0"/>
              <a:t>on patients with chronic and acute medical conditions for individual therapy.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5928" y="2000596"/>
            <a:ext cx="4535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extern(s) will work collaboratively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physicians, medical residents and fellows, dietitians, social workers, and nurses to improve/treat medication compliance, medical phobias, and </a:t>
            </a:r>
            <a:r>
              <a:rPr lang="en-US" dirty="0" smtClean="0"/>
              <a:t>issues related to adjustment </a:t>
            </a:r>
            <a:r>
              <a:rPr lang="en-US" dirty="0"/>
              <a:t>to chronic illness.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 to treating patients in clinic,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extern will take on </a:t>
            </a:r>
            <a:r>
              <a:rPr lang="en-US" dirty="0" smtClean="0"/>
              <a:t>therapy patients with issues with diabetes compliance.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92643"/>
            <a:ext cx="4535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PRIMARY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extern(s</a:t>
            </a:r>
            <a:r>
              <a:rPr lang="en-US" dirty="0" smtClean="0"/>
              <a:t>) work with</a:t>
            </a:r>
            <a:r>
              <a:rPr lang="en-US" dirty="0"/>
              <a:t> physicians, nurses, medical residents, psychiatry, &amp; social </a:t>
            </a:r>
            <a:r>
              <a:rPr lang="en-US" dirty="0" smtClean="0"/>
              <a:t>work to provide care </a:t>
            </a:r>
            <a:r>
              <a:rPr lang="en-US" dirty="0"/>
              <a:t>for children </a:t>
            </a:r>
            <a:r>
              <a:rPr lang="en-US" dirty="0" smtClean="0"/>
              <a:t>with genetic </a:t>
            </a:r>
            <a:r>
              <a:rPr lang="en-US" dirty="0"/>
              <a:t>conditions, orthopedic conditions, developmental delays, behavioral health problems, feeding issues, and/or other chronic medical conditions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addition, the clinic treats infants born with complex medical conditions with the emphasis on achievement of </a:t>
            </a:r>
            <a:r>
              <a:rPr lang="en-US" dirty="0" smtClean="0"/>
              <a:t>development. </a:t>
            </a:r>
          </a:p>
        </p:txBody>
      </p:sp>
    </p:spTree>
    <p:extLst>
      <p:ext uri="{BB962C8B-B14F-4D97-AF65-F5344CB8AC3E}">
        <p14:creationId xmlns:p14="http://schemas.microsoft.com/office/powerpoint/2010/main" val="149618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FEFF-02B1-4AB9-9144-2A68CECE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Clinical Work</a:t>
            </a:r>
            <a:br>
              <a:rPr lang="en-US" dirty="0"/>
            </a:br>
            <a:r>
              <a:rPr lang="en-US" u="sng" dirty="0"/>
              <a:t>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4F70-93A2-4CE8-A4F1-EC32A4CF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(As of right now) opportunities for in person and telehealth</a:t>
            </a:r>
          </a:p>
          <a:p>
            <a:r>
              <a:rPr lang="en-US" sz="2100" dirty="0"/>
              <a:t>You will be assigned a supervisor based on clinical interests</a:t>
            </a:r>
          </a:p>
          <a:p>
            <a:pPr lvl="1"/>
            <a:r>
              <a:rPr lang="en-US" sz="2100" dirty="0"/>
              <a:t>Most of our supervisors follow a Cognitive Behavioral approach, but each have their own area of expertise and </a:t>
            </a:r>
            <a:r>
              <a:rPr lang="en-US" sz="2100" dirty="0" smtClean="0"/>
              <a:t>experience and often integrate from other theoretical approaches</a:t>
            </a:r>
          </a:p>
          <a:p>
            <a:r>
              <a:rPr lang="en-US" sz="2100" dirty="0" smtClean="0"/>
              <a:t>Goal is to have a wide range of exposure to a variety of mental health issues related to children, with opportunities to gain experience in a specialized area of interest</a:t>
            </a:r>
          </a:p>
          <a:p>
            <a:r>
              <a:rPr lang="en-US" sz="2100" dirty="0" smtClean="0"/>
              <a:t>Will learn a variety of interventions individualized for the patient</a:t>
            </a:r>
          </a:p>
          <a:p>
            <a:r>
              <a:rPr lang="en-US" sz="2100" dirty="0" smtClean="0"/>
              <a:t>Patients typically meet with their clinician weekly or bi-weekly</a:t>
            </a:r>
          </a:p>
          <a:p>
            <a:r>
              <a:rPr lang="en-US" sz="2100" dirty="0" smtClean="0"/>
              <a:t>Externs can expect that their 3:00pm and 4:00pm time slots to be booked, with a minimum of 4 therapy patients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092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5041-A04B-44FB-8D3E-65AC85C8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Clinical Work</a:t>
            </a:r>
            <a:br>
              <a:rPr lang="en-US" dirty="0"/>
            </a:br>
            <a:r>
              <a:rPr lang="en-US" u="sng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2D57-DC00-4FBC-A9E3-25022BE5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944"/>
            <a:ext cx="8229600" cy="4525963"/>
          </a:xfrm>
        </p:spPr>
        <p:txBody>
          <a:bodyPr/>
          <a:lstStyle/>
          <a:p>
            <a:pPr fontAlgn="base"/>
            <a:r>
              <a:rPr lang="en-US" sz="1800" dirty="0" smtClean="0"/>
              <a:t>Externs will test approximately 2 times per month on Fridays</a:t>
            </a:r>
          </a:p>
          <a:p>
            <a:pPr fontAlgn="base"/>
            <a:r>
              <a:rPr lang="en-US" sz="1800" dirty="0" smtClean="0"/>
              <a:t>Primary reasons for referral include:</a:t>
            </a:r>
            <a:endParaRPr lang="en-US" sz="1800" dirty="0"/>
          </a:p>
          <a:p>
            <a:pPr lvl="1" fontAlgn="base"/>
            <a:r>
              <a:rPr lang="en-US" sz="1600" dirty="0" smtClean="0"/>
              <a:t>Academic skills</a:t>
            </a:r>
          </a:p>
          <a:p>
            <a:pPr lvl="1" fontAlgn="base"/>
            <a:r>
              <a:rPr lang="en-US" sz="1600" dirty="0" smtClean="0"/>
              <a:t>Adaptive functioning/Intellectual functioning</a:t>
            </a:r>
          </a:p>
          <a:p>
            <a:pPr lvl="1" fontAlgn="base"/>
            <a:r>
              <a:rPr lang="en-US" sz="1600" dirty="0" smtClean="0"/>
              <a:t>Attention/concentration/Hyperactivity concerns</a:t>
            </a:r>
            <a:endParaRPr lang="en-US" sz="1600" dirty="0"/>
          </a:p>
          <a:p>
            <a:pPr lvl="1" fontAlgn="base"/>
            <a:r>
              <a:rPr lang="en-US" sz="1600" dirty="0" smtClean="0"/>
              <a:t>Working memory capacities/fine motor skills</a:t>
            </a:r>
          </a:p>
          <a:p>
            <a:pPr lvl="1" fontAlgn="base"/>
            <a:r>
              <a:rPr lang="en-US" sz="1600" dirty="0" smtClean="0"/>
              <a:t>Social</a:t>
            </a:r>
            <a:r>
              <a:rPr lang="en-US" sz="1600" dirty="0"/>
              <a:t>, emotional and behavioral </a:t>
            </a:r>
            <a:r>
              <a:rPr lang="en-US" sz="1600" dirty="0" smtClean="0"/>
              <a:t>functioning </a:t>
            </a:r>
          </a:p>
          <a:p>
            <a:pPr fontAlgn="base"/>
            <a:r>
              <a:rPr lang="en-US" sz="1800" dirty="0" smtClean="0"/>
              <a:t>All batteries include cognitive testing, academic testing (if needed), and social-emotional/behavior measures (parent, self, and teacher reports)</a:t>
            </a:r>
          </a:p>
          <a:p>
            <a:pPr fontAlgn="base"/>
            <a:r>
              <a:rPr lang="en-US" sz="1800" dirty="0" smtClean="0"/>
              <a:t>Students are involved in the entire assessment process from administration, scoring/interpretation/report writing, and giving feedback to families</a:t>
            </a:r>
          </a:p>
          <a:p>
            <a:pPr fontAlgn="base"/>
            <a:r>
              <a:rPr lang="en-US" sz="1800" dirty="0" smtClean="0"/>
              <a:t>Students will be given feedback via live supervision through one-way mirrors and bug-in-the-ear approach</a:t>
            </a:r>
          </a:p>
          <a:p>
            <a:pPr fontAlgn="base"/>
            <a:r>
              <a:rPr lang="en-US" sz="1800" dirty="0" smtClean="0"/>
              <a:t>Students will have the opportunity to learn how to test via IPad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Jest: Simplifying JavaScript Testing | by Pranav Tanpure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16" y="1825753"/>
            <a:ext cx="2272932" cy="15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067" y="406654"/>
            <a:ext cx="805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TC Officina Sans Bold"/>
                <a:cs typeface="ITC Officina Sans Bold"/>
              </a:rPr>
              <a:t>Heading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D3CFE-B0C1-462D-BB0E-E302C8B8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and Didactics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FA3E9F-6E2A-44CC-AAF8-75A24B74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111"/>
            <a:ext cx="8229600" cy="4525963"/>
          </a:xfrm>
        </p:spPr>
        <p:txBody>
          <a:bodyPr/>
          <a:lstStyle/>
          <a:p>
            <a:r>
              <a:rPr lang="en-US" sz="2400" dirty="0"/>
              <a:t>Each extern will be assigned a primary </a:t>
            </a:r>
            <a:r>
              <a:rPr lang="en-US" sz="2400" dirty="0" smtClean="0"/>
              <a:t>supervisor </a:t>
            </a:r>
            <a:r>
              <a:rPr lang="en-US" sz="2400" dirty="0"/>
              <a:t>and guaranteed as least one hour of individual supervision per week</a:t>
            </a:r>
            <a:endParaRPr lang="en-US" sz="2400" b="1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Pediatric Psychology Didactic (Friday 2:00pm</a:t>
            </a:r>
            <a:r>
              <a:rPr lang="en-US" sz="2400" b="1" dirty="0" smtClean="0"/>
              <a:t>)- Encouraged</a:t>
            </a:r>
            <a:endParaRPr lang="en-US" sz="2400" b="1" dirty="0"/>
          </a:p>
          <a:p>
            <a:pPr lvl="1"/>
            <a:r>
              <a:rPr lang="en-US" sz="2400" dirty="0"/>
              <a:t>Didactics are held weekly. Topics include issues in pediatric psychology, working in a hospital, professional and ethical issues, diversity, research, and other special topics. </a:t>
            </a:r>
          </a:p>
        </p:txBody>
      </p:sp>
    </p:spTree>
    <p:extLst>
      <p:ext uri="{BB962C8B-B14F-4D97-AF65-F5344CB8AC3E}">
        <p14:creationId xmlns:p14="http://schemas.microsoft.com/office/powerpoint/2010/main" val="2429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Didactics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nature of our department, all trainees are welcome to other didactics and seminars within other specialty areas (i.e. neuropsychology, trauma, autism)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77" y="3726782"/>
            <a:ext cx="3735099" cy="21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5407-857E-6F4F-9FD6-EF03E7FC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Externship Program Schedule, Benefits, and Policies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F5B9-7BFA-F447-8E28-7816746A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1223"/>
            <a:ext cx="8229600" cy="4736805"/>
          </a:xfrm>
        </p:spPr>
        <p:txBody>
          <a:bodyPr/>
          <a:lstStyle/>
          <a:p>
            <a:pPr lvl="0"/>
            <a:r>
              <a:rPr lang="en-US" sz="1800" dirty="0"/>
              <a:t>Year </a:t>
            </a:r>
            <a:r>
              <a:rPr lang="en-US" sz="1800" dirty="0" smtClean="0"/>
              <a:t>typically starts </a:t>
            </a:r>
            <a:r>
              <a:rPr lang="en-US" sz="1800" dirty="0"/>
              <a:t>from July to end of June</a:t>
            </a:r>
          </a:p>
          <a:p>
            <a:pPr lvl="0"/>
            <a:r>
              <a:rPr lang="en-US" sz="1800" dirty="0"/>
              <a:t>Orientation is </a:t>
            </a:r>
            <a:r>
              <a:rPr lang="en-US" sz="1800" dirty="0" smtClean="0"/>
              <a:t>usually </a:t>
            </a:r>
            <a:r>
              <a:rPr lang="en-US" sz="1800" dirty="0"/>
              <a:t>last Friday in June</a:t>
            </a:r>
          </a:p>
          <a:p>
            <a:pPr lvl="0"/>
            <a:r>
              <a:rPr lang="en-US" sz="1800" dirty="0"/>
              <a:t>For Comprehensive Clinical Child Track Friday is a mandatory day, your second day can be based on your schedule</a:t>
            </a:r>
          </a:p>
          <a:p>
            <a:pPr lvl="0"/>
            <a:r>
              <a:rPr lang="en-US" sz="1800" dirty="0"/>
              <a:t>Parking on campus is free. </a:t>
            </a:r>
          </a:p>
          <a:p>
            <a:pPr lvl="0"/>
            <a:r>
              <a:rPr lang="en-US" sz="1800" dirty="0"/>
              <a:t>Shared office with computers, sign out rooms for clinic work</a:t>
            </a:r>
          </a:p>
          <a:p>
            <a:pPr lvl="0"/>
            <a:r>
              <a:rPr lang="en-US" sz="1800" dirty="0"/>
              <a:t>Access to cafeteria &amp; refrigerator if you bring your own lunch/food</a:t>
            </a:r>
          </a:p>
          <a:p>
            <a:pPr lvl="0"/>
            <a:r>
              <a:rPr lang="en-US" sz="1800" dirty="0"/>
              <a:t>Hours are 8:30am-5:00pm </a:t>
            </a:r>
          </a:p>
          <a:p>
            <a:pPr lvl="1"/>
            <a:r>
              <a:rPr lang="en-US" sz="1800" dirty="0"/>
              <a:t>Externs may schedule clients outside of these required hours (e.g., 8:00am, 5:00pm or 6:00pm) as long as there is a licensed psychologist present. </a:t>
            </a:r>
          </a:p>
          <a:p>
            <a:pPr lvl="0"/>
            <a:r>
              <a:rPr lang="en-US" sz="1800" dirty="0"/>
              <a:t>Vacation: 6 major holidays that hospital is closed. </a:t>
            </a:r>
          </a:p>
          <a:p>
            <a:pPr lvl="1"/>
            <a:r>
              <a:rPr lang="en-US" sz="1800" dirty="0"/>
              <a:t>Externs are given the week between Christmas and New Year’s Eve off. Externs are also allotted an additional </a:t>
            </a:r>
            <a:r>
              <a:rPr lang="en-US" sz="1800" b="1" dirty="0"/>
              <a:t>5 vacation days</a:t>
            </a:r>
            <a:r>
              <a:rPr lang="en-US" sz="1800" dirty="0"/>
              <a:t> to use at their discretion. </a:t>
            </a:r>
          </a:p>
          <a:p>
            <a:pPr lvl="1"/>
            <a:r>
              <a:rPr lang="en-US" sz="1800" dirty="0"/>
              <a:t>Additional days taken must be made up on another day.  </a:t>
            </a:r>
          </a:p>
        </p:txBody>
      </p:sp>
    </p:spTree>
    <p:extLst>
      <p:ext uri="{BB962C8B-B14F-4D97-AF65-F5344CB8AC3E}">
        <p14:creationId xmlns:p14="http://schemas.microsoft.com/office/powerpoint/2010/main" val="1008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774</Words>
  <Application>Microsoft Office PowerPoint</Application>
  <PresentationFormat>On-screen Show (4:3)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ITC Legacy Serif Book</vt:lpstr>
      <vt:lpstr>ITC Officina Sans Bold</vt:lpstr>
      <vt:lpstr>Custom Design</vt:lpstr>
      <vt:lpstr>PowerPoint Presentation</vt:lpstr>
      <vt:lpstr>In a Nutshell…</vt:lpstr>
      <vt:lpstr>Our Population</vt:lpstr>
      <vt:lpstr>Integrated Diabetes Clinic &amp; Integrated Primary Care</vt:lpstr>
      <vt:lpstr>Clinical Work Therapy</vt:lpstr>
      <vt:lpstr>Clinical Work Assessment</vt:lpstr>
      <vt:lpstr>Supervision and Didactics</vt:lpstr>
      <vt:lpstr>Additional Didactics </vt:lpstr>
      <vt:lpstr>Externship Program Schedule, Benefits, and Policies </vt:lpstr>
      <vt:lpstr>PowerPoint Presentation</vt:lpstr>
    </vt:vector>
  </TitlesOfParts>
  <Company>Graphcom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Schonhaut</dc:creator>
  <cp:lastModifiedBy>Lee, Erica</cp:lastModifiedBy>
  <cp:revision>59</cp:revision>
  <cp:lastPrinted>2015-11-11T18:46:10Z</cp:lastPrinted>
  <dcterms:created xsi:type="dcterms:W3CDTF">2015-11-11T16:58:58Z</dcterms:created>
  <dcterms:modified xsi:type="dcterms:W3CDTF">2025-09-23T13:35:18Z</dcterms:modified>
</cp:coreProperties>
</file>